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5" r:id="rId3"/>
    <p:sldMasterId id="2147484069" r:id="rId4"/>
    <p:sldMasterId id="2147484076" r:id="rId5"/>
  </p:sldMasterIdLst>
  <p:notesMasterIdLst>
    <p:notesMasterId r:id="rId50"/>
  </p:notesMasterIdLst>
  <p:handoutMasterIdLst>
    <p:handoutMasterId r:id="rId51"/>
  </p:handoutMasterIdLst>
  <p:sldIdLst>
    <p:sldId id="285" r:id="rId6"/>
    <p:sldId id="259" r:id="rId7"/>
    <p:sldId id="316" r:id="rId8"/>
    <p:sldId id="309" r:id="rId9"/>
    <p:sldId id="339" r:id="rId10"/>
    <p:sldId id="257" r:id="rId11"/>
    <p:sldId id="340" r:id="rId12"/>
    <p:sldId id="331" r:id="rId13"/>
    <p:sldId id="322" r:id="rId14"/>
    <p:sldId id="264" r:id="rId15"/>
    <p:sldId id="265" r:id="rId16"/>
    <p:sldId id="266" r:id="rId17"/>
    <p:sldId id="268" r:id="rId18"/>
    <p:sldId id="297" r:id="rId19"/>
    <p:sldId id="300" r:id="rId20"/>
    <p:sldId id="296" r:id="rId21"/>
    <p:sldId id="324" r:id="rId22"/>
    <p:sldId id="302" r:id="rId23"/>
    <p:sldId id="271" r:id="rId24"/>
    <p:sldId id="301" r:id="rId25"/>
    <p:sldId id="292" r:id="rId26"/>
    <p:sldId id="272" r:id="rId27"/>
    <p:sldId id="303" r:id="rId28"/>
    <p:sldId id="327" r:id="rId29"/>
    <p:sldId id="273" r:id="rId30"/>
    <p:sldId id="274" r:id="rId31"/>
    <p:sldId id="275" r:id="rId32"/>
    <p:sldId id="330" r:id="rId33"/>
    <p:sldId id="328" r:id="rId34"/>
    <p:sldId id="304" r:id="rId35"/>
    <p:sldId id="305" r:id="rId36"/>
    <p:sldId id="276" r:id="rId37"/>
    <p:sldId id="277" r:id="rId38"/>
    <p:sldId id="329" r:id="rId39"/>
    <p:sldId id="306" r:id="rId40"/>
    <p:sldId id="278" r:id="rId41"/>
    <p:sldId id="279" r:id="rId42"/>
    <p:sldId id="307" r:id="rId43"/>
    <p:sldId id="280" r:id="rId44"/>
    <p:sldId id="332" r:id="rId45"/>
    <p:sldId id="281" r:id="rId46"/>
    <p:sldId id="308" r:id="rId47"/>
    <p:sldId id="282" r:id="rId48"/>
    <p:sldId id="333" r:id="rId49"/>
  </p:sldIdLst>
  <p:sldSz cx="9144000" cy="6858000" type="screen4x3"/>
  <p:notesSz cx="7004050" cy="9296400"/>
  <p:defaultTextStyle>
    <a:defPPr>
      <a:defRPr lang="en-US"/>
    </a:defPPr>
    <a:lvl1pPr algn="l" rtl="0" fontAlgn="base">
      <a:spcBef>
        <a:spcPct val="0"/>
      </a:spcBef>
      <a:spcAft>
        <a:spcPct val="0"/>
      </a:spcAft>
      <a:defRPr sz="2000" u="sng" kern="1200">
        <a:solidFill>
          <a:srgbClr val="000000"/>
        </a:solidFill>
        <a:latin typeface="Arial" charset="0"/>
        <a:ea typeface="+mn-ea"/>
        <a:cs typeface="+mn-cs"/>
      </a:defRPr>
    </a:lvl1pPr>
    <a:lvl2pPr marL="457200" algn="l" rtl="0" fontAlgn="base">
      <a:spcBef>
        <a:spcPct val="0"/>
      </a:spcBef>
      <a:spcAft>
        <a:spcPct val="0"/>
      </a:spcAft>
      <a:defRPr sz="2000" u="sng" kern="1200">
        <a:solidFill>
          <a:srgbClr val="000000"/>
        </a:solidFill>
        <a:latin typeface="Arial" charset="0"/>
        <a:ea typeface="+mn-ea"/>
        <a:cs typeface="+mn-cs"/>
      </a:defRPr>
    </a:lvl2pPr>
    <a:lvl3pPr marL="914400" algn="l" rtl="0" fontAlgn="base">
      <a:spcBef>
        <a:spcPct val="0"/>
      </a:spcBef>
      <a:spcAft>
        <a:spcPct val="0"/>
      </a:spcAft>
      <a:defRPr sz="2000" u="sng" kern="1200">
        <a:solidFill>
          <a:srgbClr val="000000"/>
        </a:solidFill>
        <a:latin typeface="Arial" charset="0"/>
        <a:ea typeface="+mn-ea"/>
        <a:cs typeface="+mn-cs"/>
      </a:defRPr>
    </a:lvl3pPr>
    <a:lvl4pPr marL="1371600" algn="l" rtl="0" fontAlgn="base">
      <a:spcBef>
        <a:spcPct val="0"/>
      </a:spcBef>
      <a:spcAft>
        <a:spcPct val="0"/>
      </a:spcAft>
      <a:defRPr sz="2000" u="sng" kern="1200">
        <a:solidFill>
          <a:srgbClr val="000000"/>
        </a:solidFill>
        <a:latin typeface="Arial" charset="0"/>
        <a:ea typeface="+mn-ea"/>
        <a:cs typeface="+mn-cs"/>
      </a:defRPr>
    </a:lvl4pPr>
    <a:lvl5pPr marL="1828800" algn="l" rtl="0" fontAlgn="base">
      <a:spcBef>
        <a:spcPct val="0"/>
      </a:spcBef>
      <a:spcAft>
        <a:spcPct val="0"/>
      </a:spcAft>
      <a:defRPr sz="2000" u="sng" kern="1200">
        <a:solidFill>
          <a:srgbClr val="000000"/>
        </a:solidFill>
        <a:latin typeface="Arial" charset="0"/>
        <a:ea typeface="+mn-ea"/>
        <a:cs typeface="+mn-cs"/>
      </a:defRPr>
    </a:lvl5pPr>
    <a:lvl6pPr marL="2286000" algn="l" defTabSz="914400" rtl="0" eaLnBrk="1" latinLnBrk="0" hangingPunct="1">
      <a:defRPr sz="2000" u="sng" kern="1200">
        <a:solidFill>
          <a:srgbClr val="000000"/>
        </a:solidFill>
        <a:latin typeface="Arial" charset="0"/>
        <a:ea typeface="+mn-ea"/>
        <a:cs typeface="+mn-cs"/>
      </a:defRPr>
    </a:lvl6pPr>
    <a:lvl7pPr marL="2743200" algn="l" defTabSz="914400" rtl="0" eaLnBrk="1" latinLnBrk="0" hangingPunct="1">
      <a:defRPr sz="2000" u="sng" kern="1200">
        <a:solidFill>
          <a:srgbClr val="000000"/>
        </a:solidFill>
        <a:latin typeface="Arial" charset="0"/>
        <a:ea typeface="+mn-ea"/>
        <a:cs typeface="+mn-cs"/>
      </a:defRPr>
    </a:lvl7pPr>
    <a:lvl8pPr marL="3200400" algn="l" defTabSz="914400" rtl="0" eaLnBrk="1" latinLnBrk="0" hangingPunct="1">
      <a:defRPr sz="2000" u="sng" kern="1200">
        <a:solidFill>
          <a:srgbClr val="000000"/>
        </a:solidFill>
        <a:latin typeface="Arial" charset="0"/>
        <a:ea typeface="+mn-ea"/>
        <a:cs typeface="+mn-cs"/>
      </a:defRPr>
    </a:lvl8pPr>
    <a:lvl9pPr marL="3657600" algn="l" defTabSz="914400" rtl="0" eaLnBrk="1" latinLnBrk="0" hangingPunct="1">
      <a:defRPr sz="2000" u="sng" kern="1200">
        <a:solidFill>
          <a:srgbClr val="000000"/>
        </a:solidFill>
        <a:latin typeface="Arial" charset="0"/>
        <a:ea typeface="+mn-ea"/>
        <a:cs typeface="+mn-cs"/>
      </a:defRPr>
    </a:lvl9pPr>
  </p:defaultTextStyle>
  <p:extLst>
    <p:ext uri="{521415D9-36F7-43E2-AB2F-B90AF26B5E84}">
      <p14:sectionLst xmlns:p14="http://schemas.microsoft.com/office/powerpoint/2010/main">
        <p14:section name="Default Section" id="{79648517-E4F3-49BA-9658-232408352865}">
          <p14:sldIdLst>
            <p14:sldId id="285"/>
            <p14:sldId id="259"/>
            <p14:sldId id="316"/>
            <p14:sldId id="309"/>
            <p14:sldId id="339"/>
          </p14:sldIdLst>
        </p14:section>
        <p14:section name="Untitled Section" id="{77B6739C-5798-419E-98B2-D25F2875F738}">
          <p14:sldIdLst>
            <p14:sldId id="257"/>
            <p14:sldId id="340"/>
            <p14:sldId id="331"/>
            <p14:sldId id="322"/>
            <p14:sldId id="264"/>
            <p14:sldId id="265"/>
            <p14:sldId id="266"/>
            <p14:sldId id="268"/>
            <p14:sldId id="297"/>
            <p14:sldId id="300"/>
            <p14:sldId id="296"/>
            <p14:sldId id="324"/>
            <p14:sldId id="302"/>
            <p14:sldId id="271"/>
            <p14:sldId id="301"/>
            <p14:sldId id="292"/>
            <p14:sldId id="272"/>
            <p14:sldId id="303"/>
            <p14:sldId id="327"/>
            <p14:sldId id="273"/>
            <p14:sldId id="274"/>
            <p14:sldId id="275"/>
            <p14:sldId id="330"/>
            <p14:sldId id="328"/>
            <p14:sldId id="304"/>
            <p14:sldId id="305"/>
            <p14:sldId id="276"/>
            <p14:sldId id="277"/>
            <p14:sldId id="329"/>
            <p14:sldId id="306"/>
            <p14:sldId id="278"/>
            <p14:sldId id="279"/>
            <p14:sldId id="307"/>
            <p14:sldId id="280"/>
            <p14:sldId id="332"/>
            <p14:sldId id="281"/>
            <p14:sldId id="308"/>
            <p14:sldId id="282"/>
            <p14:sldId id="3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996633"/>
    <a:srgbClr val="FF66CC"/>
    <a:srgbClr val="BF8B3F"/>
    <a:srgbClr val="E69C18"/>
    <a:srgbClr val="FF6600"/>
    <a:srgbClr val="FFFF99"/>
    <a:srgbClr val="000000"/>
    <a:srgbClr val="FFFF00"/>
    <a:srgbClr val="D64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23" autoAdjust="0"/>
  </p:normalViewPr>
  <p:slideViewPr>
    <p:cSldViewPr>
      <p:cViewPr varScale="1">
        <p:scale>
          <a:sx n="81" d="100"/>
          <a:sy n="81" d="100"/>
        </p:scale>
        <p:origin x="167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1" tIns="46570" rIns="93141" bIns="46570" numCol="1" anchor="t" anchorCtr="0" compatLnSpc="1">
            <a:prstTxWarp prst="textNoShape">
              <a:avLst/>
            </a:prstTxWarp>
          </a:bodyPr>
          <a:lstStyle>
            <a:lvl1pPr eaLnBrk="0" hangingPunct="0">
              <a:defRPr sz="1200"/>
            </a:lvl1pPr>
          </a:lstStyle>
          <a:p>
            <a:pPr>
              <a:defRPr/>
            </a:pPr>
            <a:endParaRPr lang="en-US"/>
          </a:p>
        </p:txBody>
      </p:sp>
      <p:sp>
        <p:nvSpPr>
          <p:cNvPr id="108547" name="Rectangle 3"/>
          <p:cNvSpPr>
            <a:spLocks noGrp="1" noChangeArrowheads="1"/>
          </p:cNvSpPr>
          <p:nvPr>
            <p:ph type="dt" sz="quarter" idx="1"/>
          </p:nvPr>
        </p:nvSpPr>
        <p:spPr bwMode="auto">
          <a:xfrm>
            <a:off x="3967163" y="0"/>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1" tIns="46570" rIns="93141" bIns="46570" numCol="1" anchor="t" anchorCtr="0" compatLnSpc="1">
            <a:prstTxWarp prst="textNoShape">
              <a:avLst/>
            </a:prstTxWarp>
          </a:bodyPr>
          <a:lstStyle>
            <a:lvl1pPr algn="r" eaLnBrk="0" hangingPunct="0">
              <a:defRPr sz="1200"/>
            </a:lvl1pPr>
          </a:lstStyle>
          <a:p>
            <a:pPr>
              <a:defRPr/>
            </a:pPr>
            <a:fld id="{DA773B9F-8C33-4513-B71D-96FB3CB0B1D9}" type="datetimeFigureOut">
              <a:rPr lang="en-US"/>
              <a:pPr>
                <a:defRPr/>
              </a:pPr>
              <a:t>8/6/2019</a:t>
            </a:fld>
            <a:endParaRPr lang="en-US"/>
          </a:p>
        </p:txBody>
      </p:sp>
      <p:sp>
        <p:nvSpPr>
          <p:cNvPr id="108548" name="Rectangle 4"/>
          <p:cNvSpPr>
            <a:spLocks noGrp="1" noChangeArrowheads="1"/>
          </p:cNvSpPr>
          <p:nvPr>
            <p:ph type="ftr" sz="quarter" idx="2"/>
          </p:nvPr>
        </p:nvSpPr>
        <p:spPr bwMode="auto">
          <a:xfrm>
            <a:off x="0" y="8829675"/>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1" tIns="46570" rIns="93141" bIns="46570" numCol="1" anchor="b" anchorCtr="0" compatLnSpc="1">
            <a:prstTxWarp prst="textNoShape">
              <a:avLst/>
            </a:prstTxWarp>
          </a:bodyPr>
          <a:lstStyle>
            <a:lvl1pPr eaLnBrk="0" hangingPunct="0">
              <a:defRPr sz="1200"/>
            </a:lvl1pPr>
          </a:lstStyle>
          <a:p>
            <a:pPr>
              <a:defRPr/>
            </a:pPr>
            <a:endParaRPr lang="en-US"/>
          </a:p>
        </p:txBody>
      </p:sp>
      <p:sp>
        <p:nvSpPr>
          <p:cNvPr id="108549" name="Rectangle 5"/>
          <p:cNvSpPr>
            <a:spLocks noGrp="1" noChangeArrowheads="1"/>
          </p:cNvSpPr>
          <p:nvPr>
            <p:ph type="sldNum" sz="quarter" idx="3"/>
          </p:nvPr>
        </p:nvSpPr>
        <p:spPr bwMode="auto">
          <a:xfrm>
            <a:off x="3967163" y="8829675"/>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1" tIns="46570" rIns="93141" bIns="46570" numCol="1" anchor="b" anchorCtr="0" compatLnSpc="1">
            <a:prstTxWarp prst="textNoShape">
              <a:avLst/>
            </a:prstTxWarp>
          </a:bodyPr>
          <a:lstStyle>
            <a:lvl1pPr algn="r" eaLnBrk="0" hangingPunct="0">
              <a:defRPr sz="1200"/>
            </a:lvl1pPr>
          </a:lstStyle>
          <a:p>
            <a:pPr>
              <a:defRPr/>
            </a:pPr>
            <a:fld id="{DB38C197-3EC1-4A85-8906-3F77417912E0}" type="slidenum">
              <a:rPr lang="en-US"/>
              <a:pPr>
                <a:defRPr/>
              </a:pPr>
              <a:t>‹#›</a:t>
            </a:fld>
            <a:endParaRPr lang="en-US"/>
          </a:p>
        </p:txBody>
      </p:sp>
    </p:spTree>
    <p:extLst>
      <p:ext uri="{BB962C8B-B14F-4D97-AF65-F5344CB8AC3E}">
        <p14:creationId xmlns:p14="http://schemas.microsoft.com/office/powerpoint/2010/main" val="2380504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967163" y="0"/>
            <a:ext cx="3035300" cy="465138"/>
          </a:xfrm>
          <a:prstGeom prst="rect">
            <a:avLst/>
          </a:prstGeom>
        </p:spPr>
        <p:txBody>
          <a:bodyPr vert="horz" lIns="91440" tIns="45720" rIns="91440" bIns="45720" rtlCol="0"/>
          <a:lstStyle>
            <a:lvl1pPr algn="r">
              <a:defRPr sz="1200" smtClean="0"/>
            </a:lvl1pPr>
          </a:lstStyle>
          <a:p>
            <a:pPr>
              <a:defRPr/>
            </a:pPr>
            <a:fld id="{33BCBE9D-CD8E-43C7-A998-F00D228BC392}" type="datetimeFigureOut">
              <a:rPr lang="en-US"/>
              <a:pPr>
                <a:defRPr/>
              </a:pPr>
              <a:t>8/6/2019</a:t>
            </a:fld>
            <a:endParaRPr lang="en-US"/>
          </a:p>
        </p:txBody>
      </p:sp>
      <p:sp>
        <p:nvSpPr>
          <p:cNvPr id="4" name="Slide Image Placeholder 3"/>
          <p:cNvSpPr>
            <a:spLocks noGrp="1" noRot="1" noChangeAspect="1"/>
          </p:cNvSpPr>
          <p:nvPr>
            <p:ph type="sldImg" idx="2"/>
          </p:nvPr>
        </p:nvSpPr>
        <p:spPr>
          <a:xfrm>
            <a:off x="1177925"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0088" y="4416425"/>
            <a:ext cx="5603875"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5300" cy="465138"/>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967163" y="8829675"/>
            <a:ext cx="3035300" cy="465138"/>
          </a:xfrm>
          <a:prstGeom prst="rect">
            <a:avLst/>
          </a:prstGeom>
        </p:spPr>
        <p:txBody>
          <a:bodyPr vert="horz" lIns="91440" tIns="45720" rIns="91440" bIns="45720" rtlCol="0" anchor="b"/>
          <a:lstStyle>
            <a:lvl1pPr algn="r">
              <a:defRPr sz="1200" smtClean="0"/>
            </a:lvl1pPr>
          </a:lstStyle>
          <a:p>
            <a:pPr>
              <a:defRPr/>
            </a:pPr>
            <a:fld id="{4017CE93-59C7-4B67-A58D-51BABEBE5FF1}" type="slidenum">
              <a:rPr lang="en-US"/>
              <a:pPr>
                <a:defRPr/>
              </a:pPr>
              <a:t>‹#›</a:t>
            </a:fld>
            <a:endParaRPr lang="en-US"/>
          </a:p>
        </p:txBody>
      </p:sp>
    </p:spTree>
    <p:extLst>
      <p:ext uri="{BB962C8B-B14F-4D97-AF65-F5344CB8AC3E}">
        <p14:creationId xmlns:p14="http://schemas.microsoft.com/office/powerpoint/2010/main" val="37485216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u="none" dirty="0" smtClean="0"/>
              <a:t>Hydrosphere-earth’s liquid water, ice, and water vapor</a:t>
            </a:r>
          </a:p>
          <a:p>
            <a:pPr marL="0" marR="0" indent="0" algn="l" defTabSz="914400" rtl="0" eaLnBrk="1" fontAlgn="base" latinLnBrk="0" hangingPunct="1">
              <a:lnSpc>
                <a:spcPct val="100000"/>
              </a:lnSpc>
              <a:spcBef>
                <a:spcPct val="30000"/>
              </a:spcBef>
              <a:spcAft>
                <a:spcPct val="0"/>
              </a:spcAft>
              <a:buClrTx/>
              <a:buSzTx/>
              <a:buFontTx/>
              <a:buNone/>
              <a:tabLst/>
              <a:defRPr/>
            </a:pPr>
            <a:r>
              <a:rPr lang="en-US" u="none" dirty="0" smtClean="0"/>
              <a:t>Crust – nonrenewable fossil fuels/minerals</a:t>
            </a:r>
            <a:r>
              <a:rPr lang="en-US" u="none" baseline="0" dirty="0" smtClean="0"/>
              <a:t> </a:t>
            </a:r>
            <a:r>
              <a:rPr lang="en-US" u="none" baseline="0" smtClean="0"/>
              <a:t>and soil</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17CE93-59C7-4B67-A58D-51BABEBE5FF1}" type="slidenum">
              <a:rPr lang="en-US" smtClean="0"/>
              <a:pPr>
                <a:defRPr/>
              </a:pPr>
              <a:t>3</a:t>
            </a:fld>
            <a:endParaRPr lang="en-US"/>
          </a:p>
        </p:txBody>
      </p:sp>
    </p:spTree>
    <p:extLst>
      <p:ext uri="{BB962C8B-B14F-4D97-AF65-F5344CB8AC3E}">
        <p14:creationId xmlns:p14="http://schemas.microsoft.com/office/powerpoint/2010/main" val="292199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 from the sun reaches the earth in the from of electromagnetic waves, mostly as visible light, UV radiation, and heat (infrared radiation).  Much of</a:t>
            </a:r>
            <a:r>
              <a:rPr lang="en-US" baseline="0" dirty="0" smtClean="0"/>
              <a:t> this</a:t>
            </a:r>
            <a:r>
              <a:rPr lang="en-US" dirty="0" smtClean="0"/>
              <a:t> energy is absorbed or reflected back into space by the earth’s atmosphere,</a:t>
            </a:r>
            <a:r>
              <a:rPr lang="en-US" baseline="0" dirty="0" smtClean="0"/>
              <a:t> clouds, and surface.  Ozone gas in the lower stratosphere absorbs about 95% OF THE SUN’SHARMFUL INCOMING </a:t>
            </a:r>
            <a:r>
              <a:rPr lang="en-US" baseline="0" dirty="0" err="1" smtClean="0"/>
              <a:t>uv</a:t>
            </a:r>
            <a:r>
              <a:rPr lang="en-US" baseline="0" dirty="0" smtClean="0"/>
              <a:t> RADIATION.  Without this layer, life as we know it on the land and in the upper layer of water would not exist.  The UV, visible, and infrared energy that reaches the atmosphere lights the earth during </a:t>
            </a:r>
            <a:r>
              <a:rPr lang="en-US" baseline="0" dirty="0" err="1" smtClean="0"/>
              <a:t>daytine</a:t>
            </a:r>
            <a:r>
              <a:rPr lang="en-US" baseline="0" dirty="0" smtClean="0"/>
              <a:t>, warms the air, and evaporates and cycles water through the </a:t>
            </a:r>
            <a:r>
              <a:rPr lang="en-US" baseline="0" dirty="0" err="1" smtClean="0"/>
              <a:t>biospehre</a:t>
            </a:r>
            <a:r>
              <a:rPr lang="en-US" baseline="0" dirty="0" smtClean="0"/>
              <a:t>.  Approximately 1% of this incoming energy generates winds. Of the total solar radiation intercepted by the earth, about 1% reaches the earth’s </a:t>
            </a:r>
            <a:r>
              <a:rPr lang="en-US" baseline="0" dirty="0" err="1" smtClean="0"/>
              <a:t>sruface</a:t>
            </a:r>
            <a:r>
              <a:rPr lang="en-US" baseline="0" dirty="0" smtClean="0"/>
              <a:t>, and most of it is then reflected as longer-wavelength infrared radiation.  As this infrared radiation travels back up through the lower atmosphere toward space, it encounters greenhouse gases such as water vapor, carbon dioxide, methane, nitrous oxide, and ozone,  It causes these gaseous molecules to vibrate and release infrared radiation with even longer wavelengths.  The vibrating gaseous molecules then have higher kinetic energy, which helps to warm the lower atmosphere and the earth’s surface.  Without this natural greenhouse effect, the earth would be too cold to support the forms of life we find here today</a:t>
            </a:r>
          </a:p>
          <a:p>
            <a:endParaRPr lang="en-US" baseline="0" dirty="0" smtClean="0"/>
          </a:p>
          <a:p>
            <a:r>
              <a:rPr lang="en-US" baseline="0" dirty="0" smtClean="0"/>
              <a:t>Water vapor (water cycle), Methane (cows), Nitrous Oxide (Nitrogen cycle), Ozone – all natural</a:t>
            </a:r>
            <a:endParaRPr lang="en-US" dirty="0"/>
          </a:p>
        </p:txBody>
      </p:sp>
      <p:sp>
        <p:nvSpPr>
          <p:cNvPr id="4" name="Slide Number Placeholder 3"/>
          <p:cNvSpPr>
            <a:spLocks noGrp="1"/>
          </p:cNvSpPr>
          <p:nvPr>
            <p:ph type="sldNum" sz="quarter" idx="10"/>
          </p:nvPr>
        </p:nvSpPr>
        <p:spPr/>
        <p:txBody>
          <a:bodyPr/>
          <a:lstStyle/>
          <a:p>
            <a:pPr>
              <a:defRPr/>
            </a:pPr>
            <a:fld id="{4017CE93-59C7-4B67-A58D-51BABEBE5FF1}" type="slidenum">
              <a:rPr lang="en-US" smtClean="0"/>
              <a:pPr>
                <a:defRPr/>
              </a:pPr>
              <a:t>4</a:t>
            </a:fld>
            <a:endParaRPr lang="en-US"/>
          </a:p>
        </p:txBody>
      </p:sp>
    </p:spTree>
    <p:extLst>
      <p:ext uri="{BB962C8B-B14F-4D97-AF65-F5344CB8AC3E}">
        <p14:creationId xmlns:p14="http://schemas.microsoft.com/office/powerpoint/2010/main" val="230435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3</a:t>
            </a:r>
            <a:r>
              <a:rPr lang="en-US" b="1" noProof="1" smtClean="0">
                <a:solidFill>
                  <a:srgbClr val="221E1F"/>
                </a:solidFill>
                <a:ea typeface="ＭＳ Ｐゴシック" charset="-128"/>
              </a:rPr>
              <a:t>-3: </a:t>
            </a:r>
            <a:r>
              <a:rPr lang="en-US" b="1" dirty="0">
                <a:latin typeface="Calibri" charset="0"/>
                <a:ea typeface="ＭＳ Ｐゴシック" pitchFamily="1" charset="-128"/>
                <a:cs typeface="ＭＳ Ｐゴシック" charset="-128"/>
              </a:rPr>
              <a:t>Greenhouse Earth</a:t>
            </a:r>
            <a:r>
              <a:rPr lang="en-US" dirty="0">
                <a:latin typeface="Calibri" charset="0"/>
                <a:ea typeface="ＭＳ Ｐゴシック" pitchFamily="1" charset="-128"/>
                <a:cs typeface="ＭＳ Ｐゴシック" charset="-128"/>
              </a:rPr>
              <a:t>. High-quality solar energy flows from the sun to the earth. It is degraded to lower-quality energy (mostly heat) as it interacts with the earth’s air, water, soil, and life-forms, and eventually returns to space. Certain gases in the earth’s atmosphere retain enough of the sun’s incoming energy as heat to warm the planet in what is known as the greenhouse effect.</a:t>
            </a:r>
            <a:endParaRPr noProof="1" smtClean="0">
              <a:solidFill>
                <a:srgbClr val="221E1F"/>
              </a:solidFill>
              <a:ea typeface="ＭＳ Ｐゴシック" charset="-128"/>
            </a:endParaRPr>
          </a:p>
          <a:p>
            <a:pPr eaLnBrk="1" hangingPunct="1"/>
            <a:endParaRPr lang="en-US" dirty="0">
              <a:ea typeface="ＭＳ Ｐゴシック" charset="-128"/>
            </a:endParaRPr>
          </a:p>
        </p:txBody>
      </p:sp>
      <p:sp>
        <p:nvSpPr>
          <p:cNvPr id="76804" name="Slide Number Placeholder 3"/>
          <p:cNvSpPr>
            <a:spLocks noGrp="1"/>
          </p:cNvSpPr>
          <p:nvPr>
            <p:ph type="sldNum" sz="quarter" idx="5"/>
          </p:nvPr>
        </p:nvSpPr>
        <p:spPr>
          <a:noFill/>
        </p:spPr>
        <p:txBody>
          <a:bodyPr/>
          <a:lstStyle/>
          <a:p>
            <a:fld id="{0CA7EEB4-C602-5448-874D-373BA56436A0}" type="slidenum">
              <a:rPr lang="en-US">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530586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bwMode="auto">
          <a:xfrm>
            <a:off x="1177925" y="698500"/>
            <a:ext cx="4648200" cy="3486150"/>
          </a:xfrm>
          <a:prstGeom prst="rect">
            <a:avLst/>
          </a:prstGeom>
          <a:solidFill>
            <a:srgbClr val="FFFFFF"/>
          </a:solidFill>
          <a:ln>
            <a:solidFill>
              <a:srgbClr val="000000"/>
            </a:solidFill>
            <a:miter lim="800000"/>
            <a:headEnd/>
            <a:tailEnd/>
          </a:ln>
        </p:spPr>
      </p:sp>
      <p:sp>
        <p:nvSpPr>
          <p:cNvPr id="346115" name="Rectangle 3"/>
          <p:cNvSpPr>
            <a:spLocks noGrp="1" noChangeArrowheads="1"/>
          </p:cNvSpPr>
          <p:nvPr>
            <p:ph type="body" idx="1"/>
          </p:nvPr>
        </p:nvSpPr>
        <p:spPr bwMode="auto">
          <a:xfrm>
            <a:off x="932253" y="4415790"/>
            <a:ext cx="5139546" cy="4181767"/>
          </a:xfrm>
          <a:prstGeom prst="rect">
            <a:avLst/>
          </a:prstGeom>
          <a:solidFill>
            <a:srgbClr val="FFFFFF"/>
          </a:solidFill>
          <a:ln>
            <a:solidFill>
              <a:srgbClr val="000000"/>
            </a:solidFill>
            <a:miter lim="800000"/>
            <a:headEnd/>
            <a:tailEnd/>
          </a:ln>
        </p:spPr>
        <p:txBody>
          <a:bodyPr lIns="93127" tIns="46564" rIns="93127" bIns="46564">
            <a:prstTxWarp prst="textNoShape">
              <a:avLst/>
            </a:prstTxWarp>
          </a:bodyPr>
          <a:lstStyle/>
          <a:p>
            <a:pPr>
              <a:spcBef>
                <a:spcPct val="0"/>
              </a:spcBef>
            </a:pPr>
            <a:endParaRPr lang="en-US" sz="1800" dirty="0">
              <a:ea typeface="ＭＳ Ｐゴシック" charset="-128"/>
            </a:endParaRPr>
          </a:p>
        </p:txBody>
      </p:sp>
    </p:spTree>
    <p:extLst>
      <p:ext uri="{BB962C8B-B14F-4D97-AF65-F5344CB8AC3E}">
        <p14:creationId xmlns:p14="http://schemas.microsoft.com/office/powerpoint/2010/main" val="2899855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defRPr/>
            </a:pPr>
            <a:r>
              <a:rPr lang="en-US" sz="1200" dirty="0" smtClean="0">
                <a:solidFill>
                  <a:srgbClr val="000000"/>
                </a:solidFill>
                <a:effectLst/>
                <a:latin typeface="Times New Roman" pitchFamily="18" charset="0"/>
                <a:cs typeface="Times New Roman" pitchFamily="18" charset="0"/>
              </a:rPr>
              <a:t>Physical/chemical factors population needs to live</a:t>
            </a:r>
          </a:p>
          <a:p>
            <a:pPr eaLnBrk="1" hangingPunct="1">
              <a:lnSpc>
                <a:spcPct val="80000"/>
              </a:lnSpc>
              <a:defRPr/>
            </a:pPr>
            <a:r>
              <a:rPr lang="en-US" sz="1200" dirty="0" smtClean="0">
                <a:solidFill>
                  <a:srgbClr val="000000"/>
                </a:solidFill>
                <a:effectLst/>
                <a:latin typeface="Times New Roman" pitchFamily="18" charset="0"/>
                <a:cs typeface="Times New Roman" pitchFamily="18" charset="0"/>
              </a:rPr>
              <a:t>needs to be in a range, optimum “best” </a:t>
            </a:r>
          </a:p>
          <a:p>
            <a:pPr eaLnBrk="1" hangingPunct="1">
              <a:lnSpc>
                <a:spcPct val="80000"/>
              </a:lnSpc>
              <a:defRPr/>
            </a:pPr>
            <a:r>
              <a:rPr lang="en-US" sz="1200" dirty="0" smtClean="0">
                <a:solidFill>
                  <a:srgbClr val="000000"/>
                </a:solidFill>
                <a:effectLst/>
                <a:latin typeface="Times New Roman" pitchFamily="18" charset="0"/>
                <a:cs typeface="Times New Roman" pitchFamily="18" charset="0"/>
              </a:rPr>
              <a:t>some can live out of it</a:t>
            </a:r>
          </a:p>
          <a:p>
            <a:pPr eaLnBrk="1" hangingPunct="1">
              <a:lnSpc>
                <a:spcPct val="80000"/>
              </a:lnSpc>
              <a:defRPr/>
            </a:pPr>
            <a:r>
              <a:rPr lang="en-US" sz="1200" dirty="0" smtClean="0">
                <a:solidFill>
                  <a:srgbClr val="000000"/>
                </a:solidFill>
                <a:effectLst/>
                <a:latin typeface="Times New Roman" pitchFamily="18" charset="0"/>
                <a:cs typeface="Times New Roman" pitchFamily="18" charset="0"/>
              </a:rPr>
              <a:t>may be wide or narrow (can be different for different factors).</a:t>
            </a:r>
          </a:p>
          <a:p>
            <a:pPr eaLnBrk="1" hangingPunct="1">
              <a:lnSpc>
                <a:spcPct val="80000"/>
              </a:lnSpc>
              <a:defRPr/>
            </a:pPr>
            <a:r>
              <a:rPr lang="en-US" sz="1200" i="1" dirty="0" smtClean="0">
                <a:solidFill>
                  <a:srgbClr val="000000"/>
                </a:solidFill>
                <a:effectLst/>
                <a:latin typeface="Times New Roman" pitchFamily="18" charset="0"/>
                <a:cs typeface="Times New Roman" pitchFamily="18" charset="0"/>
              </a:rPr>
              <a:t>Ex-Fish may need a particular salt concentration to live – very narrow but the amount of sunlight they receive may vary tremendously</a:t>
            </a:r>
          </a:p>
          <a:p>
            <a:pPr eaLnBrk="1" hangingPunct="1">
              <a:lnSpc>
                <a:spcPct val="80000"/>
              </a:lnSpc>
              <a:defRPr/>
            </a:pPr>
            <a:r>
              <a:rPr lang="en-US" sz="1200" dirty="0" smtClean="0">
                <a:solidFill>
                  <a:srgbClr val="000000"/>
                </a:solidFill>
                <a:effectLst/>
                <a:latin typeface="Times New Roman" pitchFamily="18" charset="0"/>
                <a:cs typeface="Times New Roman" pitchFamily="18" charset="0"/>
              </a:rPr>
              <a:t>highly tolerant species can live in a wide variety of habitats (juveniles least)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017CE93-59C7-4B67-A58D-51BABEBE5FF1}" type="slidenum">
              <a:rPr lang="en-US" smtClean="0"/>
              <a:pPr>
                <a:defRPr/>
              </a:pPr>
              <a:t>9</a:t>
            </a:fld>
            <a:endParaRPr lang="en-US"/>
          </a:p>
        </p:txBody>
      </p:sp>
    </p:spTree>
    <p:extLst>
      <p:ext uri="{BB962C8B-B14F-4D97-AF65-F5344CB8AC3E}">
        <p14:creationId xmlns:p14="http://schemas.microsoft.com/office/powerpoint/2010/main" val="657352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Happens at volcanic</a:t>
            </a:r>
            <a:r>
              <a:rPr lang="en-US" baseline="0" dirty="0" smtClean="0"/>
              <a:t> vents – uses oxygen in process</a:t>
            </a:r>
            <a:endParaRPr lang="en-US" dirty="0" smtClean="0"/>
          </a:p>
          <a:p>
            <a:r>
              <a:rPr lang="en-US" dirty="0" smtClean="0"/>
              <a:t>SO4 (sulfate)  CH2Ox</a:t>
            </a:r>
            <a:r>
              <a:rPr lang="en-US" baseline="0" dirty="0" smtClean="0"/>
              <a:t> – carb</a:t>
            </a:r>
          </a:p>
          <a:p>
            <a:r>
              <a:rPr lang="en-US" sz="1200" b="0" i="0" u="none" strike="noStrike" kern="1200" baseline="0" dirty="0" smtClean="0">
                <a:solidFill>
                  <a:schemeClr val="tx1"/>
                </a:solidFill>
                <a:latin typeface="+mn-lt"/>
                <a:ea typeface="+mn-ea"/>
                <a:cs typeface="+mn-cs"/>
              </a:rPr>
              <a:t>Their source of energy</a:t>
            </a:r>
          </a:p>
          <a:p>
            <a:r>
              <a:rPr lang="en-US" sz="1200" b="0" i="0" u="none" strike="noStrike" kern="1200" baseline="0" dirty="0" smtClean="0">
                <a:solidFill>
                  <a:schemeClr val="tx1"/>
                </a:solidFill>
                <a:latin typeface="+mn-lt"/>
                <a:ea typeface="+mn-ea"/>
                <a:cs typeface="+mn-cs"/>
              </a:rPr>
              <a:t>is through chemosynthesis, the process in which inorganic compounds such as</a:t>
            </a:r>
          </a:p>
          <a:p>
            <a:r>
              <a:rPr lang="en-US" sz="1200" b="0" i="0" u="none" strike="noStrike" kern="1200" baseline="0" dirty="0" smtClean="0">
                <a:solidFill>
                  <a:schemeClr val="tx1"/>
                </a:solidFill>
                <a:latin typeface="+mn-lt"/>
                <a:ea typeface="+mn-ea"/>
                <a:cs typeface="+mn-cs"/>
              </a:rPr>
              <a:t>nitrites, hydrogen sulfide, methane, ammonia, and hydrogen gas provide the necessary energy for these</a:t>
            </a:r>
          </a:p>
          <a:p>
            <a:r>
              <a:rPr lang="en-US" sz="1200" b="0" i="0" u="none" strike="noStrike" kern="1200" baseline="0" dirty="0" smtClean="0">
                <a:solidFill>
                  <a:schemeClr val="tx1"/>
                </a:solidFill>
                <a:latin typeface="+mn-lt"/>
                <a:ea typeface="+mn-ea"/>
                <a:cs typeface="+mn-cs"/>
              </a:rPr>
              <a:t>organisms to produce their own organic food. This information is sufficient to explain</a:t>
            </a:r>
          </a:p>
          <a:p>
            <a:r>
              <a:rPr lang="en-US" sz="1200" b="0" i="0" u="none" strike="noStrike" kern="1200" baseline="0" dirty="0" smtClean="0">
                <a:solidFill>
                  <a:schemeClr val="tx1"/>
                </a:solidFill>
                <a:latin typeface="+mn-lt"/>
                <a:ea typeface="+mn-ea"/>
                <a:cs typeface="+mn-cs"/>
              </a:rPr>
              <a:t>chemosynthesis without going into further detail.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Products of chemosynthesis include sulfates, sulfuric acid, methane, nitrates</a:t>
            </a:r>
            <a:endParaRPr lang="en-US" dirty="0"/>
          </a:p>
        </p:txBody>
      </p:sp>
      <p:sp>
        <p:nvSpPr>
          <p:cNvPr id="4" name="Slide Number Placeholder 3"/>
          <p:cNvSpPr>
            <a:spLocks noGrp="1"/>
          </p:cNvSpPr>
          <p:nvPr>
            <p:ph type="sldNum" sz="quarter" idx="10"/>
          </p:nvPr>
        </p:nvSpPr>
        <p:spPr/>
        <p:txBody>
          <a:bodyPr/>
          <a:lstStyle/>
          <a:p>
            <a:pPr>
              <a:defRPr/>
            </a:pPr>
            <a:fld id="{4017CE93-59C7-4B67-A58D-51BABEBE5FF1}" type="slidenum">
              <a:rPr lang="en-US" smtClean="0"/>
              <a:pPr>
                <a:defRPr/>
              </a:pPr>
              <a:t>10</a:t>
            </a:fld>
            <a:endParaRPr lang="en-US"/>
          </a:p>
        </p:txBody>
      </p:sp>
    </p:spTree>
    <p:extLst>
      <p:ext uri="{BB962C8B-B14F-4D97-AF65-F5344CB8AC3E}">
        <p14:creationId xmlns:p14="http://schemas.microsoft.com/office/powerpoint/2010/main" val="1015294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7CE93-59C7-4B67-A58D-51BABEBE5FF1}" type="slidenum">
              <a:rPr lang="en-US" smtClean="0"/>
              <a:pPr>
                <a:defRPr/>
              </a:pPr>
              <a:t>15</a:t>
            </a:fld>
            <a:endParaRPr lang="en-US"/>
          </a:p>
        </p:txBody>
      </p:sp>
    </p:spTree>
    <p:extLst>
      <p:ext uri="{BB962C8B-B14F-4D97-AF65-F5344CB8AC3E}">
        <p14:creationId xmlns:p14="http://schemas.microsoft.com/office/powerpoint/2010/main" val="4227660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4805 w 6027"/>
                <a:gd name="T1" fmla="*/ 109 h 2296"/>
                <a:gd name="T2" fmla="*/ 0 w 6027"/>
                <a:gd name="T3" fmla="*/ 109 h 2296"/>
                <a:gd name="T4" fmla="*/ 0 w 6027"/>
                <a:gd name="T5" fmla="*/ 0 h 2296"/>
                <a:gd name="T6" fmla="*/ 4805 w 6027"/>
                <a:gd name="T7" fmla="*/ 0 h 2296"/>
                <a:gd name="T8" fmla="*/ 4805 w 6027"/>
                <a:gd name="T9" fmla="*/ 109 h 2296"/>
                <a:gd name="T10" fmla="*/ 4805 w 6027"/>
                <a:gd name="T11" fmla="*/ 10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31 h 353"/>
                  <a:gd name="T4" fmla="*/ 24 w 186"/>
                  <a:gd name="T5" fmla="*/ 54 h 353"/>
                  <a:gd name="T6" fmla="*/ 18 w 186"/>
                  <a:gd name="T7" fmla="*/ 116 h 353"/>
                  <a:gd name="T8" fmla="*/ 42 w 186"/>
                  <a:gd name="T9" fmla="*/ 200 h 353"/>
                  <a:gd name="T10" fmla="*/ 48 w 186"/>
                  <a:gd name="T11" fmla="*/ 284 h 353"/>
                  <a:gd name="T12" fmla="*/ 0 w 186"/>
                  <a:gd name="T13" fmla="*/ 620 h 353"/>
                  <a:gd name="T14" fmla="*/ 54 w 186"/>
                  <a:gd name="T15" fmla="*/ 410 h 353"/>
                  <a:gd name="T16" fmla="*/ 84 w 186"/>
                  <a:gd name="T17" fmla="*/ 379 h 353"/>
                  <a:gd name="T18" fmla="*/ 126 w 186"/>
                  <a:gd name="T19" fmla="*/ 222 h 353"/>
                  <a:gd name="T20" fmla="*/ 144 w 186"/>
                  <a:gd name="T21" fmla="*/ 210 h 353"/>
                  <a:gd name="T22" fmla="*/ 144 w 186"/>
                  <a:gd name="T23" fmla="*/ 158 h 353"/>
                  <a:gd name="T24" fmla="*/ 186 w 186"/>
                  <a:gd name="T25" fmla="*/ 116 h 353"/>
                  <a:gd name="T26" fmla="*/ 162 w 186"/>
                  <a:gd name="T27" fmla="*/ 10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1 h 66"/>
                  <a:gd name="T8" fmla="*/ 6 w 155"/>
                  <a:gd name="T9" fmla="*/ 31 h 66"/>
                  <a:gd name="T10" fmla="*/ 0 w 155"/>
                  <a:gd name="T11" fmla="*/ 43 h 66"/>
                  <a:gd name="T12" fmla="*/ 78 w 155"/>
                  <a:gd name="T13" fmla="*/ 105 h 66"/>
                  <a:gd name="T14" fmla="*/ 96 w 155"/>
                  <a:gd name="T15" fmla="*/ 74 h 66"/>
                  <a:gd name="T16" fmla="*/ 155 w 155"/>
                  <a:gd name="T17" fmla="*/ 117 h 66"/>
                  <a:gd name="T18" fmla="*/ 126 w 155"/>
                  <a:gd name="T19" fmla="*/ 4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66 h 72"/>
                  <a:gd name="T2" fmla="*/ 0 w 42"/>
                  <a:gd name="T3" fmla="*/ 33 h 72"/>
                  <a:gd name="T4" fmla="*/ 12 w 42"/>
                  <a:gd name="T5" fmla="*/ 11 h 72"/>
                  <a:gd name="T6" fmla="*/ 0 w 42"/>
                  <a:gd name="T7" fmla="*/ 11 h 72"/>
                  <a:gd name="T8" fmla="*/ 12 w 42"/>
                  <a:gd name="T9" fmla="*/ 11 h 72"/>
                  <a:gd name="T10" fmla="*/ 24 w 42"/>
                  <a:gd name="T11" fmla="*/ 11 h 72"/>
                  <a:gd name="T12" fmla="*/ 36 w 42"/>
                  <a:gd name="T13" fmla="*/ 11 h 72"/>
                  <a:gd name="T14" fmla="*/ 42 w 42"/>
                  <a:gd name="T15" fmla="*/ 0 h 72"/>
                  <a:gd name="T16" fmla="*/ 30 w 42"/>
                  <a:gd name="T17" fmla="*/ 33 h 72"/>
                  <a:gd name="T18" fmla="*/ 42 w 42"/>
                  <a:gd name="T19" fmla="*/ 88 h 72"/>
                  <a:gd name="T20" fmla="*/ 12 w 42"/>
                  <a:gd name="T21" fmla="*/ 129 h 72"/>
                  <a:gd name="T22" fmla="*/ 6 w 42"/>
                  <a:gd name="T23" fmla="*/ 66 h 72"/>
                  <a:gd name="T24" fmla="*/ 6 w 42"/>
                  <a:gd name="T25" fmla="*/ 6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5 h 287"/>
                <a:gd name="T4" fmla="*/ 66 w 365"/>
                <a:gd name="T5" fmla="*/ 118 h 287"/>
                <a:gd name="T6" fmla="*/ 143 w 365"/>
                <a:gd name="T7" fmla="*/ 195 h 287"/>
                <a:gd name="T8" fmla="*/ 191 w 365"/>
                <a:gd name="T9" fmla="*/ 178 h 287"/>
                <a:gd name="T10" fmla="*/ 341 w 365"/>
                <a:gd name="T11" fmla="*/ 307 h 287"/>
                <a:gd name="T12" fmla="*/ 305 w 365"/>
                <a:gd name="T13" fmla="*/ 186 h 287"/>
                <a:gd name="T14" fmla="*/ 365 w 365"/>
                <a:gd name="T15" fmla="*/ 142 h 287"/>
                <a:gd name="T16" fmla="*/ 359 w 365"/>
                <a:gd name="T17" fmla="*/ 136 h 287"/>
                <a:gd name="T18" fmla="*/ 335 w 365"/>
                <a:gd name="T19" fmla="*/ 124 h 287"/>
                <a:gd name="T20" fmla="*/ 299 w 365"/>
                <a:gd name="T21" fmla="*/ 95 h 287"/>
                <a:gd name="T22" fmla="*/ 257 w 365"/>
                <a:gd name="T23" fmla="*/ 77 h 287"/>
                <a:gd name="T24" fmla="*/ 215 w 365"/>
                <a:gd name="T25" fmla="*/ 59 h 287"/>
                <a:gd name="T26" fmla="*/ 173 w 365"/>
                <a:gd name="T27" fmla="*/ 41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5 h 60"/>
                <a:gd name="T16" fmla="*/ 65 w 71"/>
                <a:gd name="T17" fmla="*/ 47 h 60"/>
                <a:gd name="T18" fmla="*/ 71 w 71"/>
                <a:gd name="T19" fmla="*/ 59 h 60"/>
                <a:gd name="T20" fmla="*/ 71 w 71"/>
                <a:gd name="T21" fmla="*/ 65 h 60"/>
                <a:gd name="T22" fmla="*/ 59 w 71"/>
                <a:gd name="T23" fmla="*/ 59 h 60"/>
                <a:gd name="T24" fmla="*/ 47 w 71"/>
                <a:gd name="T25" fmla="*/ 47 h 60"/>
                <a:gd name="T26" fmla="*/ 23 w 71"/>
                <a:gd name="T27" fmla="*/ 35 h 60"/>
                <a:gd name="T28" fmla="*/ 23 w 71"/>
                <a:gd name="T29" fmla="*/ 41 h 60"/>
                <a:gd name="T30" fmla="*/ 18 w 71"/>
                <a:gd name="T31" fmla="*/ 47 h 60"/>
                <a:gd name="T32" fmla="*/ 12 w 71"/>
                <a:gd name="T33" fmla="*/ 53 h 60"/>
                <a:gd name="T34" fmla="*/ 6 w 71"/>
                <a:gd name="T35" fmla="*/ 53 h 60"/>
                <a:gd name="T36" fmla="*/ 6 w 71"/>
                <a:gd name="T37" fmla="*/ 53 h 60"/>
                <a:gd name="T38" fmla="*/ 6 w 71"/>
                <a:gd name="T39" fmla="*/ 41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9 h 162"/>
                <a:gd name="T10" fmla="*/ 96 w 161"/>
                <a:gd name="T11" fmla="*/ 65 h 162"/>
                <a:gd name="T12" fmla="*/ 102 w 161"/>
                <a:gd name="T13" fmla="*/ 77 h 162"/>
                <a:gd name="T14" fmla="*/ 108 w 161"/>
                <a:gd name="T15" fmla="*/ 89 h 162"/>
                <a:gd name="T16" fmla="*/ 120 w 161"/>
                <a:gd name="T17" fmla="*/ 101 h 162"/>
                <a:gd name="T18" fmla="*/ 143 w 161"/>
                <a:gd name="T19" fmla="*/ 119 h 162"/>
                <a:gd name="T20" fmla="*/ 155 w 161"/>
                <a:gd name="T21" fmla="*/ 148 h 162"/>
                <a:gd name="T22" fmla="*/ 161 w 161"/>
                <a:gd name="T23" fmla="*/ 166 h 162"/>
                <a:gd name="T24" fmla="*/ 161 w 161"/>
                <a:gd name="T25" fmla="*/ 172 h 162"/>
                <a:gd name="T26" fmla="*/ 96 w 161"/>
                <a:gd name="T27" fmla="*/ 107 h 162"/>
                <a:gd name="T28" fmla="*/ 30 w 161"/>
                <a:gd name="T29" fmla="*/ 59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5 h 60"/>
                <a:gd name="T4" fmla="*/ 41 w 59"/>
                <a:gd name="T5" fmla="*/ 41 h 60"/>
                <a:gd name="T6" fmla="*/ 47 w 59"/>
                <a:gd name="T7" fmla="*/ 47 h 60"/>
                <a:gd name="T8" fmla="*/ 53 w 59"/>
                <a:gd name="T9" fmla="*/ 59 h 60"/>
                <a:gd name="T10" fmla="*/ 53 w 59"/>
                <a:gd name="T11" fmla="*/ 65 h 60"/>
                <a:gd name="T12" fmla="*/ 47 w 59"/>
                <a:gd name="T13" fmla="*/ 59 h 60"/>
                <a:gd name="T14" fmla="*/ 35 w 59"/>
                <a:gd name="T15" fmla="*/ 53 h 60"/>
                <a:gd name="T16" fmla="*/ 23 w 59"/>
                <a:gd name="T17" fmla="*/ 41 h 60"/>
                <a:gd name="T18" fmla="*/ 17 w 59"/>
                <a:gd name="T19" fmla="*/ 35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41 h 204"/>
                <a:gd name="T2" fmla="*/ 245 w 245"/>
                <a:gd name="T3" fmla="*/ 47 h 204"/>
                <a:gd name="T4" fmla="*/ 209 w 245"/>
                <a:gd name="T5" fmla="*/ 89 h 204"/>
                <a:gd name="T6" fmla="*/ 143 w 245"/>
                <a:gd name="T7" fmla="*/ 142 h 204"/>
                <a:gd name="T8" fmla="*/ 167 w 245"/>
                <a:gd name="T9" fmla="*/ 166 h 204"/>
                <a:gd name="T10" fmla="*/ 179 w 245"/>
                <a:gd name="T11" fmla="*/ 219 h 204"/>
                <a:gd name="T12" fmla="*/ 77 w 245"/>
                <a:gd name="T13" fmla="*/ 142 h 204"/>
                <a:gd name="T14" fmla="*/ 47 w 245"/>
                <a:gd name="T15" fmla="*/ 89 h 204"/>
                <a:gd name="T16" fmla="*/ 89 w 245"/>
                <a:gd name="T17" fmla="*/ 71 h 204"/>
                <a:gd name="T18" fmla="*/ 59 w 245"/>
                <a:gd name="T19" fmla="*/ 41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1 h 204"/>
                <a:gd name="T50" fmla="*/ 233 w 245"/>
                <a:gd name="T51" fmla="*/ 41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7366"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736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ED4A385A-691C-4014-82D0-2485FD2F982D}"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7031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7D3E1B6C-9262-4A79-8894-AF63F8C25A64}" type="slidenum">
              <a:rPr lang="en-US"/>
              <a:pPr>
                <a:defRPr/>
              </a:pPr>
              <a:t>‹#›</a:t>
            </a:fld>
            <a:endParaRPr lang="en-US"/>
          </a:p>
        </p:txBody>
      </p:sp>
    </p:spTree>
    <p:extLst>
      <p:ext uri="{BB962C8B-B14F-4D97-AF65-F5344CB8AC3E}">
        <p14:creationId xmlns:p14="http://schemas.microsoft.com/office/powerpoint/2010/main" val="347066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9985CE6C-563E-459C-8EA8-2C61F822DAA5}" type="slidenum">
              <a:rPr lang="en-US"/>
              <a:pPr>
                <a:defRPr/>
              </a:pPr>
              <a:t>‹#›</a:t>
            </a:fld>
            <a:endParaRPr lang="en-US"/>
          </a:p>
        </p:txBody>
      </p:sp>
    </p:spTree>
    <p:extLst>
      <p:ext uri="{BB962C8B-B14F-4D97-AF65-F5344CB8AC3E}">
        <p14:creationId xmlns:p14="http://schemas.microsoft.com/office/powerpoint/2010/main" val="3907798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5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7065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97C713BD-DCFE-45A8-BC59-482005B78E90}"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22528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841069-8D06-46B7-9EB2-3378921CECBA}" type="slidenum">
              <a:rPr lang="en-US"/>
              <a:pPr>
                <a:defRPr/>
              </a:pPr>
              <a:t>‹#›</a:t>
            </a:fld>
            <a:endParaRPr lang="en-US"/>
          </a:p>
        </p:txBody>
      </p:sp>
    </p:spTree>
    <p:extLst>
      <p:ext uri="{BB962C8B-B14F-4D97-AF65-F5344CB8AC3E}">
        <p14:creationId xmlns:p14="http://schemas.microsoft.com/office/powerpoint/2010/main" val="1653362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BA4A37-5BD2-409E-A05C-B419B0A0EE95}" type="slidenum">
              <a:rPr lang="en-US"/>
              <a:pPr>
                <a:defRPr/>
              </a:pPr>
              <a:t>‹#›</a:t>
            </a:fld>
            <a:endParaRPr lang="en-US"/>
          </a:p>
        </p:txBody>
      </p:sp>
    </p:spTree>
    <p:extLst>
      <p:ext uri="{BB962C8B-B14F-4D97-AF65-F5344CB8AC3E}">
        <p14:creationId xmlns:p14="http://schemas.microsoft.com/office/powerpoint/2010/main" val="2903971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4198F0-71E0-4F29-B2C0-F4D878B35D63}" type="slidenum">
              <a:rPr lang="en-US"/>
              <a:pPr>
                <a:defRPr/>
              </a:pPr>
              <a:t>‹#›</a:t>
            </a:fld>
            <a:endParaRPr lang="en-US"/>
          </a:p>
        </p:txBody>
      </p:sp>
    </p:spTree>
    <p:extLst>
      <p:ext uri="{BB962C8B-B14F-4D97-AF65-F5344CB8AC3E}">
        <p14:creationId xmlns:p14="http://schemas.microsoft.com/office/powerpoint/2010/main" val="4037728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AC29A1-78EE-4DC5-986E-2D634AA1CD49}" type="slidenum">
              <a:rPr lang="en-US"/>
              <a:pPr>
                <a:defRPr/>
              </a:pPr>
              <a:t>‹#›</a:t>
            </a:fld>
            <a:endParaRPr lang="en-US"/>
          </a:p>
        </p:txBody>
      </p:sp>
    </p:spTree>
    <p:extLst>
      <p:ext uri="{BB962C8B-B14F-4D97-AF65-F5344CB8AC3E}">
        <p14:creationId xmlns:p14="http://schemas.microsoft.com/office/powerpoint/2010/main" val="490714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CE2369-A11E-4850-B570-A76EF4DF6074}" type="slidenum">
              <a:rPr lang="en-US"/>
              <a:pPr>
                <a:defRPr/>
              </a:pPr>
              <a:t>‹#›</a:t>
            </a:fld>
            <a:endParaRPr lang="en-US"/>
          </a:p>
        </p:txBody>
      </p:sp>
    </p:spTree>
    <p:extLst>
      <p:ext uri="{BB962C8B-B14F-4D97-AF65-F5344CB8AC3E}">
        <p14:creationId xmlns:p14="http://schemas.microsoft.com/office/powerpoint/2010/main" val="4185201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526E7C-F2F1-42F6-9A9F-686F28EC6300}" type="slidenum">
              <a:rPr lang="en-US"/>
              <a:pPr>
                <a:defRPr/>
              </a:pPr>
              <a:t>‹#›</a:t>
            </a:fld>
            <a:endParaRPr lang="en-US"/>
          </a:p>
        </p:txBody>
      </p:sp>
    </p:spTree>
    <p:extLst>
      <p:ext uri="{BB962C8B-B14F-4D97-AF65-F5344CB8AC3E}">
        <p14:creationId xmlns:p14="http://schemas.microsoft.com/office/powerpoint/2010/main" val="3598520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8BB12A-5736-4B1D-9416-7BD07C832697}" type="slidenum">
              <a:rPr lang="en-US"/>
              <a:pPr>
                <a:defRPr/>
              </a:pPr>
              <a:t>‹#›</a:t>
            </a:fld>
            <a:endParaRPr lang="en-US"/>
          </a:p>
        </p:txBody>
      </p:sp>
    </p:spTree>
    <p:extLst>
      <p:ext uri="{BB962C8B-B14F-4D97-AF65-F5344CB8AC3E}">
        <p14:creationId xmlns:p14="http://schemas.microsoft.com/office/powerpoint/2010/main" val="4087991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6CEC0B92-7550-4101-A46C-8DCCD2A1D0A0}" type="slidenum">
              <a:rPr lang="en-US"/>
              <a:pPr>
                <a:defRPr/>
              </a:pPr>
              <a:t>‹#›</a:t>
            </a:fld>
            <a:endParaRPr lang="en-US"/>
          </a:p>
        </p:txBody>
      </p:sp>
    </p:spTree>
    <p:extLst>
      <p:ext uri="{BB962C8B-B14F-4D97-AF65-F5344CB8AC3E}">
        <p14:creationId xmlns:p14="http://schemas.microsoft.com/office/powerpoint/2010/main" val="918402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AE46F0-1EAD-4A28-8C13-904ABBA05F83}" type="slidenum">
              <a:rPr lang="en-US"/>
              <a:pPr>
                <a:defRPr/>
              </a:pPr>
              <a:t>‹#›</a:t>
            </a:fld>
            <a:endParaRPr lang="en-US"/>
          </a:p>
        </p:txBody>
      </p:sp>
    </p:spTree>
    <p:extLst>
      <p:ext uri="{BB962C8B-B14F-4D97-AF65-F5344CB8AC3E}">
        <p14:creationId xmlns:p14="http://schemas.microsoft.com/office/powerpoint/2010/main" val="1271310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036D88-DA51-43F8-99FA-60EFE4FA592B}" type="slidenum">
              <a:rPr lang="en-US"/>
              <a:pPr>
                <a:defRPr/>
              </a:pPr>
              <a:t>‹#›</a:t>
            </a:fld>
            <a:endParaRPr lang="en-US"/>
          </a:p>
        </p:txBody>
      </p:sp>
    </p:spTree>
    <p:extLst>
      <p:ext uri="{BB962C8B-B14F-4D97-AF65-F5344CB8AC3E}">
        <p14:creationId xmlns:p14="http://schemas.microsoft.com/office/powerpoint/2010/main" val="1543230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90718-8847-4D23-88D6-ED2CE585E4DD}" type="slidenum">
              <a:rPr lang="en-US"/>
              <a:pPr>
                <a:defRPr/>
              </a:pPr>
              <a:t>‹#›</a:t>
            </a:fld>
            <a:endParaRPr lang="en-US"/>
          </a:p>
        </p:txBody>
      </p:sp>
    </p:spTree>
    <p:extLst>
      <p:ext uri="{BB962C8B-B14F-4D97-AF65-F5344CB8AC3E}">
        <p14:creationId xmlns:p14="http://schemas.microsoft.com/office/powerpoint/2010/main" val="815963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2F91FC-692A-4140-9796-4EB910749BAB}" type="slidenum">
              <a:rPr lang="en-US"/>
              <a:pPr>
                <a:defRPr/>
              </a:pPr>
              <a:t>‹#›</a:t>
            </a:fld>
            <a:endParaRPr lang="en-US"/>
          </a:p>
        </p:txBody>
      </p:sp>
    </p:spTree>
    <p:extLst>
      <p:ext uri="{BB962C8B-B14F-4D97-AF65-F5344CB8AC3E}">
        <p14:creationId xmlns:p14="http://schemas.microsoft.com/office/powerpoint/2010/main" val="2346025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CF8D9AC-5BBA-4FC9-A8EB-31D33CA5654F}" type="slidenum">
              <a:rPr lang="en-US"/>
              <a:pPr>
                <a:defRPr/>
              </a:pPr>
              <a:t>‹#›</a:t>
            </a:fld>
            <a:endParaRPr lang="en-US"/>
          </a:p>
        </p:txBody>
      </p:sp>
    </p:spTree>
    <p:extLst>
      <p:ext uri="{BB962C8B-B14F-4D97-AF65-F5344CB8AC3E}">
        <p14:creationId xmlns:p14="http://schemas.microsoft.com/office/powerpoint/2010/main" val="3590189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42B47E-EDC1-41AF-830E-C907B4D2FC8C}" type="slidenum">
              <a:rPr lang="en-US"/>
              <a:pPr>
                <a:defRPr/>
              </a:pPr>
              <a:t>‹#›</a:t>
            </a:fld>
            <a:endParaRPr lang="en-US"/>
          </a:p>
        </p:txBody>
      </p:sp>
    </p:spTree>
    <p:extLst>
      <p:ext uri="{BB962C8B-B14F-4D97-AF65-F5344CB8AC3E}">
        <p14:creationId xmlns:p14="http://schemas.microsoft.com/office/powerpoint/2010/main" val="4240232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32D3ED-7DF1-4F3F-A1DE-7C7195BADAB0}" type="slidenum">
              <a:rPr lang="en-US"/>
              <a:pPr>
                <a:defRPr/>
              </a:pPr>
              <a:t>‹#›</a:t>
            </a:fld>
            <a:endParaRPr lang="en-US"/>
          </a:p>
        </p:txBody>
      </p:sp>
    </p:spTree>
    <p:extLst>
      <p:ext uri="{BB962C8B-B14F-4D97-AF65-F5344CB8AC3E}">
        <p14:creationId xmlns:p14="http://schemas.microsoft.com/office/powerpoint/2010/main" val="3954025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48F6AD-4036-4E6A-B651-0B99B9E861BA}" type="slidenum">
              <a:rPr lang="en-US"/>
              <a:pPr>
                <a:defRPr/>
              </a:pPr>
              <a:t>‹#›</a:t>
            </a:fld>
            <a:endParaRPr lang="en-US"/>
          </a:p>
        </p:txBody>
      </p:sp>
    </p:spTree>
    <p:extLst>
      <p:ext uri="{BB962C8B-B14F-4D97-AF65-F5344CB8AC3E}">
        <p14:creationId xmlns:p14="http://schemas.microsoft.com/office/powerpoint/2010/main" val="534496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87D55C-CB95-4FCC-83F2-8310F9C4BFB5}" type="slidenum">
              <a:rPr lang="en-US"/>
              <a:pPr>
                <a:defRPr/>
              </a:pPr>
              <a:t>‹#›</a:t>
            </a:fld>
            <a:endParaRPr lang="en-US"/>
          </a:p>
        </p:txBody>
      </p:sp>
    </p:spTree>
    <p:extLst>
      <p:ext uri="{BB962C8B-B14F-4D97-AF65-F5344CB8AC3E}">
        <p14:creationId xmlns:p14="http://schemas.microsoft.com/office/powerpoint/2010/main" val="573581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F977F3-989A-4317-9F39-FCD841AC81AD}" type="slidenum">
              <a:rPr lang="en-US"/>
              <a:pPr>
                <a:defRPr/>
              </a:pPr>
              <a:t>‹#›</a:t>
            </a:fld>
            <a:endParaRPr lang="en-US"/>
          </a:p>
        </p:txBody>
      </p:sp>
    </p:spTree>
    <p:extLst>
      <p:ext uri="{BB962C8B-B14F-4D97-AF65-F5344CB8AC3E}">
        <p14:creationId xmlns:p14="http://schemas.microsoft.com/office/powerpoint/2010/main" val="1310313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3D8C6BB4-6DC5-440A-85E0-507BC31CDBA7}" type="slidenum">
              <a:rPr lang="en-US"/>
              <a:pPr>
                <a:defRPr/>
              </a:pPr>
              <a:t>‹#›</a:t>
            </a:fld>
            <a:endParaRPr lang="en-US"/>
          </a:p>
        </p:txBody>
      </p:sp>
    </p:spTree>
    <p:extLst>
      <p:ext uri="{BB962C8B-B14F-4D97-AF65-F5344CB8AC3E}">
        <p14:creationId xmlns:p14="http://schemas.microsoft.com/office/powerpoint/2010/main" val="900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6C087F3-4665-4F95-832C-E9D6C7E06A3A}" type="slidenum">
              <a:rPr lang="en-US"/>
              <a:pPr>
                <a:defRPr/>
              </a:pPr>
              <a:t>‹#›</a:t>
            </a:fld>
            <a:endParaRPr lang="en-US"/>
          </a:p>
        </p:txBody>
      </p:sp>
    </p:spTree>
    <p:extLst>
      <p:ext uri="{BB962C8B-B14F-4D97-AF65-F5344CB8AC3E}">
        <p14:creationId xmlns:p14="http://schemas.microsoft.com/office/powerpoint/2010/main" val="2002440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ED1925-AE5D-4EE3-8B0C-2CE0D6540180}" type="slidenum">
              <a:rPr lang="en-US"/>
              <a:pPr>
                <a:defRPr/>
              </a:pPr>
              <a:t>‹#›</a:t>
            </a:fld>
            <a:endParaRPr lang="en-US"/>
          </a:p>
        </p:txBody>
      </p:sp>
    </p:spTree>
    <p:extLst>
      <p:ext uri="{BB962C8B-B14F-4D97-AF65-F5344CB8AC3E}">
        <p14:creationId xmlns:p14="http://schemas.microsoft.com/office/powerpoint/2010/main" val="971662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27473B-3CD7-44B5-8E2F-D62460AD6DDF}" type="slidenum">
              <a:rPr lang="en-US"/>
              <a:pPr>
                <a:defRPr/>
              </a:pPr>
              <a:t>‹#›</a:t>
            </a:fld>
            <a:endParaRPr lang="en-US"/>
          </a:p>
        </p:txBody>
      </p:sp>
    </p:spTree>
    <p:extLst>
      <p:ext uri="{BB962C8B-B14F-4D97-AF65-F5344CB8AC3E}">
        <p14:creationId xmlns:p14="http://schemas.microsoft.com/office/powerpoint/2010/main" val="3844770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7119F8-2D75-433C-8DD8-5F1F9992B16A}" type="slidenum">
              <a:rPr lang="en-US"/>
              <a:pPr>
                <a:defRPr/>
              </a:pPr>
              <a:t>‹#›</a:t>
            </a:fld>
            <a:endParaRPr lang="en-US"/>
          </a:p>
        </p:txBody>
      </p:sp>
    </p:spTree>
    <p:extLst>
      <p:ext uri="{BB962C8B-B14F-4D97-AF65-F5344CB8AC3E}">
        <p14:creationId xmlns:p14="http://schemas.microsoft.com/office/powerpoint/2010/main" val="620417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4B6BCE-799E-43FB-A393-9B374B5A782B}" type="slidenum">
              <a:rPr lang="en-US"/>
              <a:pPr>
                <a:defRPr/>
              </a:pPr>
              <a:t>‹#›</a:t>
            </a:fld>
            <a:endParaRPr lang="en-US"/>
          </a:p>
        </p:txBody>
      </p:sp>
    </p:spTree>
    <p:extLst>
      <p:ext uri="{BB962C8B-B14F-4D97-AF65-F5344CB8AC3E}">
        <p14:creationId xmlns:p14="http://schemas.microsoft.com/office/powerpoint/2010/main" val="225075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26B89C-9CC4-4484-9A29-441C64FC0789}" type="slidenum">
              <a:rPr lang="en-US"/>
              <a:pPr>
                <a:defRPr/>
              </a:pPr>
              <a:t>‹#›</a:t>
            </a:fld>
            <a:endParaRPr lang="en-US"/>
          </a:p>
        </p:txBody>
      </p:sp>
    </p:spTree>
    <p:extLst>
      <p:ext uri="{BB962C8B-B14F-4D97-AF65-F5344CB8AC3E}">
        <p14:creationId xmlns:p14="http://schemas.microsoft.com/office/powerpoint/2010/main" val="4277787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016FFD-315B-4EB1-B971-EBEA1A4FA39F}" type="slidenum">
              <a:rPr lang="en-US"/>
              <a:pPr>
                <a:defRPr/>
              </a:pPr>
              <a:t>‹#›</a:t>
            </a:fld>
            <a:endParaRPr lang="en-US"/>
          </a:p>
        </p:txBody>
      </p:sp>
    </p:spTree>
    <p:extLst>
      <p:ext uri="{BB962C8B-B14F-4D97-AF65-F5344CB8AC3E}">
        <p14:creationId xmlns:p14="http://schemas.microsoft.com/office/powerpoint/2010/main" val="26388525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E0608"/>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9553" cy="6858000"/>
          </a:xfrm>
          <a:prstGeom prst="rect">
            <a:avLst/>
          </a:prstGeom>
          <a:effectLst>
            <a:softEdge rad="152400"/>
          </a:effectLst>
        </p:spPr>
      </p:pic>
      <p:sp>
        <p:nvSpPr>
          <p:cNvPr id="2" name="Title 1"/>
          <p:cNvSpPr>
            <a:spLocks noGrp="1"/>
          </p:cNvSpPr>
          <p:nvPr>
            <p:ph type="ctrTitle" hasCustomPrompt="1"/>
          </p:nvPr>
        </p:nvSpPr>
        <p:spPr>
          <a:xfrm>
            <a:off x="0" y="3276600"/>
            <a:ext cx="3156858" cy="1534887"/>
          </a:xfrm>
        </p:spPr>
        <p:txBody>
          <a:bodyPr/>
          <a:lstStyle>
            <a:lvl1pPr algn="l">
              <a:defRPr lang="en-US" sz="9600" b="1" kern="1200" spc="-600" dirty="0">
                <a:solidFill>
                  <a:srgbClr val="5E0608"/>
                </a:solidFill>
                <a:effectLst>
                  <a:outerShdw dist="38100" dir="2700000" algn="tl" rotWithShape="0">
                    <a:schemeClr val="tx1"/>
                  </a:outerShdw>
                </a:effectLst>
                <a:latin typeface="Vrinda" panose="020B0502040204020203" pitchFamily="34" charset="0"/>
                <a:ea typeface="Arial" charset="0"/>
                <a:cs typeface="Vrinda" panose="020B0502040204020203" pitchFamily="34" charset="0"/>
              </a:defRPr>
            </a:lvl1pPr>
          </a:lstStyle>
          <a:p>
            <a:r>
              <a:rPr lang="en-US" dirty="0" smtClean="0"/>
              <a:t>Ch#</a:t>
            </a:r>
            <a:endParaRPr lang="en-US" dirty="0"/>
          </a:p>
        </p:txBody>
      </p:sp>
      <p:sp>
        <p:nvSpPr>
          <p:cNvPr id="3" name="Subtitle 2"/>
          <p:cNvSpPr>
            <a:spLocks noGrp="1"/>
          </p:cNvSpPr>
          <p:nvPr>
            <p:ph type="subTitle" idx="1" hasCustomPrompt="1"/>
          </p:nvPr>
        </p:nvSpPr>
        <p:spPr>
          <a:xfrm>
            <a:off x="457200" y="4724400"/>
            <a:ext cx="8275320" cy="1752600"/>
          </a:xfrm>
        </p:spPr>
        <p:txBody>
          <a:bodyPr/>
          <a:lstStyle>
            <a:lvl1pPr marL="0" indent="0" algn="l" rtl="0" eaLnBrk="1" fontAlgn="base" hangingPunct="1">
              <a:spcBef>
                <a:spcPts val="900"/>
              </a:spcBef>
              <a:spcAft>
                <a:spcPct val="0"/>
              </a:spcAft>
              <a:buFont typeface="Arial" charset="0"/>
              <a:buNone/>
              <a:defRPr lang="en-US" sz="4000" b="1" kern="1200" dirty="0">
                <a:solidFill>
                  <a:srgbClr val="5E0608"/>
                </a:solidFill>
                <a:effectLst>
                  <a:outerShdw dist="25400" dir="2700000" algn="tl" rotWithShape="0">
                    <a:schemeClr val="tx1"/>
                  </a:outerShdw>
                </a:effectLst>
                <a:latin typeface="Arial" pitchFamily="34" charset="0"/>
                <a:ea typeface="Arial"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ChapTitle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02E4AA0-EC6C-5849-B0BB-42E010305F34}" type="slidenum">
              <a:rPr>
                <a:solidFill>
                  <a:prstClr val="black"/>
                </a:solidFill>
              </a:rPr>
              <a:pPr/>
              <a:t>‹#›</a:t>
            </a:fld>
            <a:endParaRPr dirty="0">
              <a:solidFill>
                <a:prstClr val="black"/>
              </a:solidFill>
            </a:endParaRPr>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1013" y="1219200"/>
            <a:ext cx="4023360" cy="3379120"/>
          </a:xfrm>
          <a:prstGeom prst="rect">
            <a:avLst/>
          </a:prstGeom>
          <a:noFill/>
          <a:ln w="9525">
            <a:solidFill>
              <a:schemeClr val="tx1"/>
            </a:solidFill>
            <a:miter lim="800000"/>
            <a:headEnd/>
            <a:tailEnd/>
          </a:ln>
          <a:effectLst>
            <a:softEdge rad="127000"/>
          </a:effectLst>
          <a:extLst>
            <a:ext uri="{909E8E84-426E-40DD-AFC4-6F175D3DCCD1}">
              <a14:hiddenFill xmlns:a14="http://schemas.microsoft.com/office/drawing/2010/main">
                <a:solidFill>
                  <a:schemeClr val="accent1"/>
                </a:solidFill>
              </a14:hiddenFill>
            </a:ext>
          </a:extLst>
        </p:spPr>
      </p:pic>
      <p:sp>
        <p:nvSpPr>
          <p:cNvPr id="14" name="TextBox 13"/>
          <p:cNvSpPr txBox="1"/>
          <p:nvPr userDrawn="1"/>
        </p:nvSpPr>
        <p:spPr>
          <a:xfrm>
            <a:off x="685800" y="381000"/>
            <a:ext cx="7859486" cy="584775"/>
          </a:xfrm>
          <a:prstGeom prst="rect">
            <a:avLst/>
          </a:prstGeom>
          <a:noFill/>
          <a:ln w="12700">
            <a:noFill/>
          </a:ln>
        </p:spPr>
        <p:txBody>
          <a:bodyPr wrap="square" rtlCol="0">
            <a:spAutoFit/>
          </a:bodyPr>
          <a:lstStyle/>
          <a:p>
            <a:pPr algn="r" eaLnBrk="0" hangingPunct="0"/>
            <a:r>
              <a:rPr lang="en-US" sz="3200" b="1" u="none" spc="100" dirty="0" smtClean="0">
                <a:solidFill>
                  <a:srgbClr val="5E0608"/>
                </a:solidFill>
                <a:effectLst>
                  <a:outerShdw blurRad="50800" dist="38100" dir="2700000" algn="tl" rotWithShape="0">
                    <a:prstClr val="black"/>
                  </a:outerShdw>
                </a:effectLst>
                <a:latin typeface="Calibri" charset="0"/>
                <a:ea typeface="ＭＳ Ｐゴシック" charset="-128"/>
              </a:rPr>
              <a:t>LIVING IN THE ENVIRONMENT, 18e</a:t>
            </a:r>
            <a:endParaRPr lang="en-US" sz="3200" b="1" u="none" spc="100" dirty="0">
              <a:solidFill>
                <a:srgbClr val="5E0608"/>
              </a:solidFill>
              <a:effectLst>
                <a:outerShdw blurRad="50800" dist="38100" dir="2700000" algn="tl" rotWithShape="0">
                  <a:prstClr val="black"/>
                </a:outerShdw>
              </a:effectLst>
              <a:latin typeface="Calibri" charset="0"/>
              <a:ea typeface="ＭＳ Ｐゴシック" charset="-128"/>
            </a:endParaRPr>
          </a:p>
        </p:txBody>
      </p:sp>
      <p:sp>
        <p:nvSpPr>
          <p:cNvPr id="15" name="TextBox 14"/>
          <p:cNvSpPr txBox="1"/>
          <p:nvPr userDrawn="1"/>
        </p:nvSpPr>
        <p:spPr>
          <a:xfrm>
            <a:off x="990600" y="819090"/>
            <a:ext cx="7543800" cy="400110"/>
          </a:xfrm>
          <a:prstGeom prst="rect">
            <a:avLst/>
          </a:prstGeom>
          <a:noFill/>
          <a:ln w="12700">
            <a:noFill/>
          </a:ln>
        </p:spPr>
        <p:txBody>
          <a:bodyPr wrap="square" rtlCol="0">
            <a:spAutoFit/>
          </a:bodyPr>
          <a:lstStyle/>
          <a:p>
            <a:pPr algn="r" eaLnBrk="0" hangingPunct="0"/>
            <a:r>
              <a:rPr lang="en-US" sz="1800" b="1" u="none" spc="100" dirty="0" smtClean="0">
                <a:solidFill>
                  <a:srgbClr val="FFF6CC"/>
                </a:solidFill>
                <a:effectLst>
                  <a:outerShdw dist="50800" dir="2700000" algn="tl" rotWithShape="0">
                    <a:prstClr val="black"/>
                  </a:outerShdw>
                </a:effectLst>
                <a:latin typeface="Calibri" charset="0"/>
                <a:ea typeface="ＭＳ Ｐゴシック" charset="-128"/>
              </a:rPr>
              <a:t>G. TYLER MILLER </a:t>
            </a:r>
            <a:r>
              <a:rPr lang="en-US" b="1" u="none" spc="100" dirty="0" smtClean="0">
                <a:solidFill>
                  <a:srgbClr val="FFEC8F"/>
                </a:solidFill>
                <a:effectLst>
                  <a:outerShdw dist="50800" dir="2700000" algn="tl" rotWithShape="0">
                    <a:prstClr val="black"/>
                  </a:outerShdw>
                </a:effectLst>
                <a:latin typeface="Calibri" charset="0"/>
                <a:ea typeface="ＭＳ Ｐゴシック" charset="-128"/>
              </a:rPr>
              <a:t>•</a:t>
            </a:r>
            <a:r>
              <a:rPr lang="en-US" sz="1800" b="1" u="none" spc="100" dirty="0" smtClean="0">
                <a:solidFill>
                  <a:prstClr val="black"/>
                </a:solidFill>
                <a:effectLst>
                  <a:outerShdw dist="50800" dir="2700000" algn="tl" rotWithShape="0">
                    <a:prstClr val="black"/>
                  </a:outerShdw>
                </a:effectLst>
                <a:latin typeface="Calibri" charset="0"/>
                <a:ea typeface="ＭＳ Ｐゴシック" charset="-128"/>
              </a:rPr>
              <a:t> </a:t>
            </a:r>
            <a:r>
              <a:rPr lang="en-US" sz="1800" b="1" u="none" spc="100" dirty="0" smtClean="0">
                <a:solidFill>
                  <a:srgbClr val="FFF6CC"/>
                </a:solidFill>
                <a:effectLst>
                  <a:outerShdw dist="50800" dir="2700000" algn="tl" rotWithShape="0">
                    <a:prstClr val="black"/>
                  </a:outerShdw>
                </a:effectLst>
                <a:latin typeface="Calibri" charset="0"/>
                <a:ea typeface="ＭＳ Ｐゴシック" charset="-128"/>
              </a:rPr>
              <a:t>SCOTT E. SPOOLMAN</a:t>
            </a:r>
            <a:endParaRPr lang="en-US" sz="1800" b="1" u="none" spc="100" dirty="0">
              <a:solidFill>
                <a:srgbClr val="FFF6CC"/>
              </a:solidFill>
              <a:effectLst>
                <a:outerShdw dist="50800" dir="2700000" algn="tl" rotWithShape="0">
                  <a:prstClr val="black"/>
                </a:outerShdw>
              </a:effectLst>
              <a:latin typeface="Calibri" charset="0"/>
              <a:ea typeface="ＭＳ Ｐゴシック" charset="-128"/>
            </a:endParaRPr>
          </a:p>
        </p:txBody>
      </p:sp>
      <p:cxnSp>
        <p:nvCxnSpPr>
          <p:cNvPr id="16" name="Straight Connector 15"/>
          <p:cNvCxnSpPr/>
          <p:nvPr userDrawn="1"/>
        </p:nvCxnSpPr>
        <p:spPr>
          <a:xfrm>
            <a:off x="411480" y="6248400"/>
            <a:ext cx="8321040" cy="0"/>
          </a:xfrm>
          <a:prstGeom prst="line">
            <a:avLst/>
          </a:prstGeom>
          <a:ln w="28575">
            <a:solidFill>
              <a:srgbClr val="5E0608"/>
            </a:solidFill>
          </a:ln>
          <a:effectLst>
            <a:outerShdw dist="12700" dir="2700000" algn="tl"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17295" y="6277428"/>
            <a:ext cx="2071401" cy="307777"/>
          </a:xfrm>
          <a:prstGeom prst="rect">
            <a:avLst/>
          </a:prstGeom>
          <a:noFill/>
        </p:spPr>
        <p:txBody>
          <a:bodyPr wrap="none" rtlCol="0">
            <a:spAutoFit/>
          </a:bodyPr>
          <a:lstStyle/>
          <a:p>
            <a:pPr eaLnBrk="0" hangingPunct="0"/>
            <a:r>
              <a:rPr lang="en-US" sz="1400" u="none" dirty="0" smtClean="0">
                <a:solidFill>
                  <a:srgbClr val="FFF6CC"/>
                </a:solidFill>
                <a:latin typeface="Calibri" charset="0"/>
                <a:ea typeface="ＭＳ Ｐゴシック" charset="-128"/>
              </a:rPr>
              <a:t>© Cengage Learning 2015</a:t>
            </a:r>
            <a:endParaRPr lang="en-US" sz="1400" u="none" dirty="0">
              <a:solidFill>
                <a:srgbClr val="FFF6CC"/>
              </a:solidFill>
              <a:latin typeface="Calibri" charset="0"/>
              <a:ea typeface="ＭＳ Ｐゴシック" charset="-128"/>
            </a:endParaRPr>
          </a:p>
        </p:txBody>
      </p:sp>
    </p:spTree>
    <p:extLst>
      <p:ext uri="{BB962C8B-B14F-4D97-AF65-F5344CB8AC3E}">
        <p14:creationId xmlns:p14="http://schemas.microsoft.com/office/powerpoint/2010/main" val="198014842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2"/>
            <a:r>
              <a:rPr lang="en-US" dirty="0" smtClean="0"/>
              <a:t>Click to edit Master text styles</a:t>
            </a:r>
          </a:p>
          <a:p>
            <a:pPr lvl="3"/>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Calibri" charset="0"/>
                <a:ea typeface="ＭＳ Ｐゴシック" charset="-128"/>
                <a:cs typeface="ＭＳ Ｐゴシック" charset="-128"/>
              </a:defRPr>
            </a:lvl1pPr>
          </a:lstStyle>
          <a:p>
            <a:fld id="{C423BD72-7946-0D47-94E3-A83B801BE5E0}" type="slidenum">
              <a:rPr>
                <a:solidFill>
                  <a:prstClr val="black"/>
                </a:solidFill>
              </a:rPr>
              <a:pPr/>
              <a:t>‹#›</a:t>
            </a:fld>
            <a:endParaRPr dirty="0">
              <a:solidFill>
                <a:prstClr val="black"/>
              </a:solidFill>
            </a:endParaRPr>
          </a:p>
        </p:txBody>
      </p:sp>
      <p:sp>
        <p:nvSpPr>
          <p:cNvPr id="9"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0112851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718506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BA2E72BB-B431-4DCF-8F23-1FC87AC098DC}" type="slidenum">
              <a:rPr lang="en-US"/>
              <a:pPr>
                <a:defRPr/>
              </a:pPr>
              <a:t>‹#›</a:t>
            </a:fld>
            <a:endParaRPr lang="en-US"/>
          </a:p>
        </p:txBody>
      </p:sp>
    </p:spTree>
    <p:extLst>
      <p:ext uri="{BB962C8B-B14F-4D97-AF65-F5344CB8AC3E}">
        <p14:creationId xmlns:p14="http://schemas.microsoft.com/office/powerpoint/2010/main" val="31599034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7099752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F07C2E3-B1B3-A744-A7FE-B2B049501EE6}"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47045824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88976" y="612774"/>
            <a:ext cx="7693024" cy="5635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AF71123-E8AE-034B-9174-EF6F78794E6C}"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42792074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E0608"/>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9553" cy="6858000"/>
          </a:xfrm>
          <a:prstGeom prst="rect">
            <a:avLst/>
          </a:prstGeom>
          <a:effectLst>
            <a:softEdge rad="152400"/>
          </a:effectLst>
        </p:spPr>
      </p:pic>
      <p:sp>
        <p:nvSpPr>
          <p:cNvPr id="2" name="Title 1"/>
          <p:cNvSpPr>
            <a:spLocks noGrp="1"/>
          </p:cNvSpPr>
          <p:nvPr>
            <p:ph type="ctrTitle" hasCustomPrompt="1"/>
          </p:nvPr>
        </p:nvSpPr>
        <p:spPr>
          <a:xfrm>
            <a:off x="0" y="3276600"/>
            <a:ext cx="3156858" cy="1534887"/>
          </a:xfrm>
        </p:spPr>
        <p:txBody>
          <a:bodyPr/>
          <a:lstStyle>
            <a:lvl1pPr algn="l">
              <a:defRPr lang="en-US" sz="9600" b="1" kern="1200" spc="-600" dirty="0">
                <a:solidFill>
                  <a:srgbClr val="5E0608"/>
                </a:solidFill>
                <a:effectLst>
                  <a:outerShdw dist="38100" dir="2700000" algn="tl" rotWithShape="0">
                    <a:schemeClr val="tx1"/>
                  </a:outerShdw>
                </a:effectLst>
                <a:latin typeface="Vrinda" panose="020B0502040204020203" pitchFamily="34" charset="0"/>
                <a:ea typeface="Arial" charset="0"/>
                <a:cs typeface="Vrinda" panose="020B0502040204020203" pitchFamily="34" charset="0"/>
              </a:defRPr>
            </a:lvl1pPr>
          </a:lstStyle>
          <a:p>
            <a:r>
              <a:rPr lang="en-US" dirty="0" smtClean="0"/>
              <a:t>Ch#</a:t>
            </a:r>
            <a:endParaRPr lang="en-US" dirty="0"/>
          </a:p>
        </p:txBody>
      </p:sp>
      <p:sp>
        <p:nvSpPr>
          <p:cNvPr id="3" name="Subtitle 2"/>
          <p:cNvSpPr>
            <a:spLocks noGrp="1"/>
          </p:cNvSpPr>
          <p:nvPr>
            <p:ph type="subTitle" idx="1" hasCustomPrompt="1"/>
          </p:nvPr>
        </p:nvSpPr>
        <p:spPr>
          <a:xfrm>
            <a:off x="457200" y="4724400"/>
            <a:ext cx="8275320" cy="1752600"/>
          </a:xfrm>
        </p:spPr>
        <p:txBody>
          <a:bodyPr/>
          <a:lstStyle>
            <a:lvl1pPr marL="0" indent="0" algn="l" rtl="0" eaLnBrk="1" fontAlgn="base" hangingPunct="1">
              <a:spcBef>
                <a:spcPts val="900"/>
              </a:spcBef>
              <a:spcAft>
                <a:spcPct val="0"/>
              </a:spcAft>
              <a:buFont typeface="Arial" charset="0"/>
              <a:buNone/>
              <a:defRPr lang="en-US" sz="4000" b="1" kern="1200" dirty="0">
                <a:solidFill>
                  <a:srgbClr val="5E0608"/>
                </a:solidFill>
                <a:effectLst>
                  <a:outerShdw dist="25400" dir="2700000" algn="tl" rotWithShape="0">
                    <a:schemeClr val="tx1"/>
                  </a:outerShdw>
                </a:effectLst>
                <a:latin typeface="Arial" pitchFamily="34" charset="0"/>
                <a:ea typeface="Arial"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ChapTitle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02E4AA0-EC6C-5849-B0BB-42E010305F34}" type="slidenum">
              <a:rPr>
                <a:solidFill>
                  <a:prstClr val="black"/>
                </a:solidFill>
              </a:rPr>
              <a:pPr/>
              <a:t>‹#›</a:t>
            </a:fld>
            <a:endParaRPr dirty="0">
              <a:solidFill>
                <a:prstClr val="black"/>
              </a:solidFill>
            </a:endParaRPr>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1013" y="1219200"/>
            <a:ext cx="4023360" cy="3379120"/>
          </a:xfrm>
          <a:prstGeom prst="rect">
            <a:avLst/>
          </a:prstGeom>
          <a:noFill/>
          <a:ln w="9525">
            <a:solidFill>
              <a:schemeClr val="tx1"/>
            </a:solidFill>
            <a:miter lim="800000"/>
            <a:headEnd/>
            <a:tailEnd/>
          </a:ln>
          <a:effectLst>
            <a:softEdge rad="127000"/>
          </a:effectLst>
          <a:extLst>
            <a:ext uri="{909E8E84-426E-40DD-AFC4-6F175D3DCCD1}">
              <a14:hiddenFill xmlns:a14="http://schemas.microsoft.com/office/drawing/2010/main">
                <a:solidFill>
                  <a:schemeClr val="accent1"/>
                </a:solidFill>
              </a14:hiddenFill>
            </a:ext>
          </a:extLst>
        </p:spPr>
      </p:pic>
      <p:sp>
        <p:nvSpPr>
          <p:cNvPr id="14" name="TextBox 13"/>
          <p:cNvSpPr txBox="1"/>
          <p:nvPr userDrawn="1"/>
        </p:nvSpPr>
        <p:spPr>
          <a:xfrm>
            <a:off x="685800" y="381000"/>
            <a:ext cx="7859486" cy="584775"/>
          </a:xfrm>
          <a:prstGeom prst="rect">
            <a:avLst/>
          </a:prstGeom>
          <a:noFill/>
          <a:ln w="12700">
            <a:noFill/>
          </a:ln>
        </p:spPr>
        <p:txBody>
          <a:bodyPr wrap="square" rtlCol="0">
            <a:spAutoFit/>
          </a:bodyPr>
          <a:lstStyle/>
          <a:p>
            <a:pPr algn="r" eaLnBrk="0" hangingPunct="0"/>
            <a:r>
              <a:rPr lang="en-US" sz="3200" b="1" u="none" spc="100" dirty="0" smtClean="0">
                <a:solidFill>
                  <a:srgbClr val="5E0608"/>
                </a:solidFill>
                <a:effectLst>
                  <a:outerShdw blurRad="50800" dist="38100" dir="2700000" algn="tl" rotWithShape="0">
                    <a:prstClr val="black"/>
                  </a:outerShdw>
                </a:effectLst>
                <a:latin typeface="Calibri" charset="0"/>
                <a:ea typeface="ＭＳ Ｐゴシック" charset="-128"/>
              </a:rPr>
              <a:t>LIVING IN THE ENVIRONMENT, 18e</a:t>
            </a:r>
            <a:endParaRPr lang="en-US" sz="3200" b="1" u="none" spc="100" dirty="0">
              <a:solidFill>
                <a:srgbClr val="5E0608"/>
              </a:solidFill>
              <a:effectLst>
                <a:outerShdw blurRad="50800" dist="38100" dir="2700000" algn="tl" rotWithShape="0">
                  <a:prstClr val="black"/>
                </a:outerShdw>
              </a:effectLst>
              <a:latin typeface="Calibri" charset="0"/>
              <a:ea typeface="ＭＳ Ｐゴシック" charset="-128"/>
            </a:endParaRPr>
          </a:p>
        </p:txBody>
      </p:sp>
      <p:sp>
        <p:nvSpPr>
          <p:cNvPr id="15" name="TextBox 14"/>
          <p:cNvSpPr txBox="1"/>
          <p:nvPr userDrawn="1"/>
        </p:nvSpPr>
        <p:spPr>
          <a:xfrm>
            <a:off x="990600" y="819090"/>
            <a:ext cx="7543800" cy="400110"/>
          </a:xfrm>
          <a:prstGeom prst="rect">
            <a:avLst/>
          </a:prstGeom>
          <a:noFill/>
          <a:ln w="12700">
            <a:noFill/>
          </a:ln>
        </p:spPr>
        <p:txBody>
          <a:bodyPr wrap="square" rtlCol="0">
            <a:spAutoFit/>
          </a:bodyPr>
          <a:lstStyle/>
          <a:p>
            <a:pPr algn="r" eaLnBrk="0" hangingPunct="0"/>
            <a:r>
              <a:rPr lang="en-US" sz="1800" b="1" u="none" spc="100" dirty="0" smtClean="0">
                <a:solidFill>
                  <a:srgbClr val="FFF6CC"/>
                </a:solidFill>
                <a:effectLst>
                  <a:outerShdw dist="50800" dir="2700000" algn="tl" rotWithShape="0">
                    <a:prstClr val="black"/>
                  </a:outerShdw>
                </a:effectLst>
                <a:latin typeface="Calibri" charset="0"/>
                <a:ea typeface="ＭＳ Ｐゴシック" charset="-128"/>
              </a:rPr>
              <a:t>G. TYLER MILLER </a:t>
            </a:r>
            <a:r>
              <a:rPr lang="en-US" b="1" u="none" spc="100" dirty="0" smtClean="0">
                <a:solidFill>
                  <a:srgbClr val="FFEC8F"/>
                </a:solidFill>
                <a:effectLst>
                  <a:outerShdw dist="50800" dir="2700000" algn="tl" rotWithShape="0">
                    <a:prstClr val="black"/>
                  </a:outerShdw>
                </a:effectLst>
                <a:latin typeface="Calibri" charset="0"/>
                <a:ea typeface="ＭＳ Ｐゴシック" charset="-128"/>
              </a:rPr>
              <a:t>•</a:t>
            </a:r>
            <a:r>
              <a:rPr lang="en-US" sz="1800" b="1" u="none" spc="100" dirty="0" smtClean="0">
                <a:solidFill>
                  <a:prstClr val="black"/>
                </a:solidFill>
                <a:effectLst>
                  <a:outerShdw dist="50800" dir="2700000" algn="tl" rotWithShape="0">
                    <a:prstClr val="black"/>
                  </a:outerShdw>
                </a:effectLst>
                <a:latin typeface="Calibri" charset="0"/>
                <a:ea typeface="ＭＳ Ｐゴシック" charset="-128"/>
              </a:rPr>
              <a:t> </a:t>
            </a:r>
            <a:r>
              <a:rPr lang="en-US" sz="1800" b="1" u="none" spc="100" dirty="0" smtClean="0">
                <a:solidFill>
                  <a:srgbClr val="FFF6CC"/>
                </a:solidFill>
                <a:effectLst>
                  <a:outerShdw dist="50800" dir="2700000" algn="tl" rotWithShape="0">
                    <a:prstClr val="black"/>
                  </a:outerShdw>
                </a:effectLst>
                <a:latin typeface="Calibri" charset="0"/>
                <a:ea typeface="ＭＳ Ｐゴシック" charset="-128"/>
              </a:rPr>
              <a:t>SCOTT E. SPOOLMAN</a:t>
            </a:r>
            <a:endParaRPr lang="en-US" sz="1800" b="1" u="none" spc="100" dirty="0">
              <a:solidFill>
                <a:srgbClr val="FFF6CC"/>
              </a:solidFill>
              <a:effectLst>
                <a:outerShdw dist="50800" dir="2700000" algn="tl" rotWithShape="0">
                  <a:prstClr val="black"/>
                </a:outerShdw>
              </a:effectLst>
              <a:latin typeface="Calibri" charset="0"/>
              <a:ea typeface="ＭＳ Ｐゴシック" charset="-128"/>
            </a:endParaRPr>
          </a:p>
        </p:txBody>
      </p:sp>
      <p:cxnSp>
        <p:nvCxnSpPr>
          <p:cNvPr id="16" name="Straight Connector 15"/>
          <p:cNvCxnSpPr/>
          <p:nvPr userDrawn="1"/>
        </p:nvCxnSpPr>
        <p:spPr>
          <a:xfrm>
            <a:off x="411480" y="6248400"/>
            <a:ext cx="8321040" cy="0"/>
          </a:xfrm>
          <a:prstGeom prst="line">
            <a:avLst/>
          </a:prstGeom>
          <a:ln w="28575">
            <a:solidFill>
              <a:srgbClr val="5E0608"/>
            </a:solidFill>
          </a:ln>
          <a:effectLst>
            <a:outerShdw dist="12700" dir="2700000" algn="tl"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17295" y="6277428"/>
            <a:ext cx="2071401" cy="307777"/>
          </a:xfrm>
          <a:prstGeom prst="rect">
            <a:avLst/>
          </a:prstGeom>
          <a:noFill/>
        </p:spPr>
        <p:txBody>
          <a:bodyPr wrap="none" rtlCol="0">
            <a:spAutoFit/>
          </a:bodyPr>
          <a:lstStyle/>
          <a:p>
            <a:pPr eaLnBrk="0" hangingPunct="0"/>
            <a:r>
              <a:rPr lang="en-US" sz="1400" u="none" dirty="0" smtClean="0">
                <a:solidFill>
                  <a:srgbClr val="FFF6CC"/>
                </a:solidFill>
                <a:latin typeface="Calibri" charset="0"/>
                <a:ea typeface="ＭＳ Ｐゴシック" charset="-128"/>
              </a:rPr>
              <a:t>© Cengage Learning 2015</a:t>
            </a:r>
            <a:endParaRPr lang="en-US" sz="1400" u="none" dirty="0">
              <a:solidFill>
                <a:srgbClr val="FFF6CC"/>
              </a:solidFill>
              <a:latin typeface="Calibri" charset="0"/>
              <a:ea typeface="ＭＳ Ｐゴシック" charset="-128"/>
            </a:endParaRPr>
          </a:p>
        </p:txBody>
      </p:sp>
    </p:spTree>
    <p:extLst>
      <p:ext uri="{BB962C8B-B14F-4D97-AF65-F5344CB8AC3E}">
        <p14:creationId xmlns:p14="http://schemas.microsoft.com/office/powerpoint/2010/main" val="254641010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2"/>
            <a:r>
              <a:rPr lang="en-US" dirty="0" smtClean="0"/>
              <a:t>Click to edit Master text styles</a:t>
            </a:r>
          </a:p>
          <a:p>
            <a:pPr lvl="3"/>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Calibri" charset="0"/>
                <a:ea typeface="ＭＳ Ｐゴシック" charset="-128"/>
                <a:cs typeface="ＭＳ Ｐゴシック" charset="-128"/>
              </a:defRPr>
            </a:lvl1pPr>
          </a:lstStyle>
          <a:p>
            <a:fld id="{C423BD72-7946-0D47-94E3-A83B801BE5E0}" type="slidenum">
              <a:rPr>
                <a:solidFill>
                  <a:prstClr val="black"/>
                </a:solidFill>
              </a:rPr>
              <a:pPr/>
              <a:t>‹#›</a:t>
            </a:fld>
            <a:endParaRPr dirty="0">
              <a:solidFill>
                <a:prstClr val="black"/>
              </a:solidFill>
            </a:endParaRPr>
          </a:p>
        </p:txBody>
      </p:sp>
      <p:sp>
        <p:nvSpPr>
          <p:cNvPr id="9"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7342618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7438553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4607864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F07C2E3-B1B3-A744-A7FE-B2B049501EE6}"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46854394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88976" y="612774"/>
            <a:ext cx="7693024" cy="5635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AF71123-E8AE-034B-9174-EF6F78794E6C}"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28738053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6DF68282-9DFC-46E0-9BED-118A631B781B}" type="slidenum">
              <a:rPr lang="en-US"/>
              <a:pPr>
                <a:defRPr/>
              </a:pPr>
              <a:t>‹#›</a:t>
            </a:fld>
            <a:endParaRPr lang="en-US"/>
          </a:p>
        </p:txBody>
      </p:sp>
    </p:spTree>
    <p:extLst>
      <p:ext uri="{BB962C8B-B14F-4D97-AF65-F5344CB8AC3E}">
        <p14:creationId xmlns:p14="http://schemas.microsoft.com/office/powerpoint/2010/main" val="3854449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460F13B3-A664-450F-BC23-B44510123EB4}" type="slidenum">
              <a:rPr lang="en-US"/>
              <a:pPr>
                <a:defRPr/>
              </a:pPr>
              <a:t>‹#›</a:t>
            </a:fld>
            <a:endParaRPr lang="en-US"/>
          </a:p>
        </p:txBody>
      </p:sp>
    </p:spTree>
    <p:extLst>
      <p:ext uri="{BB962C8B-B14F-4D97-AF65-F5344CB8AC3E}">
        <p14:creationId xmlns:p14="http://schemas.microsoft.com/office/powerpoint/2010/main" val="142904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4E458737-AE3E-4673-A9A3-F84E004DBDDB}" type="slidenum">
              <a:rPr lang="en-US"/>
              <a:pPr>
                <a:defRPr/>
              </a:pPr>
              <a:t>‹#›</a:t>
            </a:fld>
            <a:endParaRPr lang="en-US"/>
          </a:p>
        </p:txBody>
      </p:sp>
    </p:spTree>
    <p:extLst>
      <p:ext uri="{BB962C8B-B14F-4D97-AF65-F5344CB8AC3E}">
        <p14:creationId xmlns:p14="http://schemas.microsoft.com/office/powerpoint/2010/main" val="146673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A8C1BD16-7695-41D9-B6C8-2E5F7824E732}" type="slidenum">
              <a:rPr lang="en-US"/>
              <a:pPr>
                <a:defRPr/>
              </a:pPr>
              <a:t>‹#›</a:t>
            </a:fld>
            <a:endParaRPr lang="en-US"/>
          </a:p>
        </p:txBody>
      </p:sp>
    </p:spTree>
    <p:extLst>
      <p:ext uri="{BB962C8B-B14F-4D97-AF65-F5344CB8AC3E}">
        <p14:creationId xmlns:p14="http://schemas.microsoft.com/office/powerpoint/2010/main" val="68736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9F5E90C5-E312-4823-B8E0-969D244CB282}" type="slidenum">
              <a:rPr lang="en-US"/>
              <a:pPr>
                <a:defRPr/>
              </a:pPr>
              <a:t>‹#›</a:t>
            </a:fld>
            <a:endParaRPr lang="en-US"/>
          </a:p>
        </p:txBody>
      </p:sp>
    </p:spTree>
    <p:extLst>
      <p:ext uri="{BB962C8B-B14F-4D97-AF65-F5344CB8AC3E}">
        <p14:creationId xmlns:p14="http://schemas.microsoft.com/office/powerpoint/2010/main" val="391619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4805 w 6027"/>
                <a:gd name="T1" fmla="*/ 109 h 2296"/>
                <a:gd name="T2" fmla="*/ 0 w 6027"/>
                <a:gd name="T3" fmla="*/ 109 h 2296"/>
                <a:gd name="T4" fmla="*/ 0 w 6027"/>
                <a:gd name="T5" fmla="*/ 0 h 2296"/>
                <a:gd name="T6" fmla="*/ 4805 w 6027"/>
                <a:gd name="T7" fmla="*/ 0 h 2296"/>
                <a:gd name="T8" fmla="*/ 4805 w 6027"/>
                <a:gd name="T9" fmla="*/ 109 h 2296"/>
                <a:gd name="T10" fmla="*/ 4805 w 6027"/>
                <a:gd name="T11" fmla="*/ 10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2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5632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31 h 353"/>
                  <a:gd name="T4" fmla="*/ 24 w 186"/>
                  <a:gd name="T5" fmla="*/ 54 h 353"/>
                  <a:gd name="T6" fmla="*/ 18 w 186"/>
                  <a:gd name="T7" fmla="*/ 116 h 353"/>
                  <a:gd name="T8" fmla="*/ 42 w 186"/>
                  <a:gd name="T9" fmla="*/ 200 h 353"/>
                  <a:gd name="T10" fmla="*/ 48 w 186"/>
                  <a:gd name="T11" fmla="*/ 284 h 353"/>
                  <a:gd name="T12" fmla="*/ 0 w 186"/>
                  <a:gd name="T13" fmla="*/ 620 h 353"/>
                  <a:gd name="T14" fmla="*/ 54 w 186"/>
                  <a:gd name="T15" fmla="*/ 410 h 353"/>
                  <a:gd name="T16" fmla="*/ 84 w 186"/>
                  <a:gd name="T17" fmla="*/ 379 h 353"/>
                  <a:gd name="T18" fmla="*/ 126 w 186"/>
                  <a:gd name="T19" fmla="*/ 222 h 353"/>
                  <a:gd name="T20" fmla="*/ 144 w 186"/>
                  <a:gd name="T21" fmla="*/ 210 h 353"/>
                  <a:gd name="T22" fmla="*/ 144 w 186"/>
                  <a:gd name="T23" fmla="*/ 158 h 353"/>
                  <a:gd name="T24" fmla="*/ 186 w 186"/>
                  <a:gd name="T25" fmla="*/ 116 h 353"/>
                  <a:gd name="T26" fmla="*/ 162 w 186"/>
                  <a:gd name="T27" fmla="*/ 10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1 h 66"/>
                  <a:gd name="T8" fmla="*/ 6 w 155"/>
                  <a:gd name="T9" fmla="*/ 31 h 66"/>
                  <a:gd name="T10" fmla="*/ 0 w 155"/>
                  <a:gd name="T11" fmla="*/ 43 h 66"/>
                  <a:gd name="T12" fmla="*/ 78 w 155"/>
                  <a:gd name="T13" fmla="*/ 105 h 66"/>
                  <a:gd name="T14" fmla="*/ 96 w 155"/>
                  <a:gd name="T15" fmla="*/ 74 h 66"/>
                  <a:gd name="T16" fmla="*/ 155 w 155"/>
                  <a:gd name="T17" fmla="*/ 117 h 66"/>
                  <a:gd name="T18" fmla="*/ 126 w 155"/>
                  <a:gd name="T19" fmla="*/ 4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66 h 72"/>
                  <a:gd name="T2" fmla="*/ 0 w 42"/>
                  <a:gd name="T3" fmla="*/ 33 h 72"/>
                  <a:gd name="T4" fmla="*/ 12 w 42"/>
                  <a:gd name="T5" fmla="*/ 11 h 72"/>
                  <a:gd name="T6" fmla="*/ 0 w 42"/>
                  <a:gd name="T7" fmla="*/ 11 h 72"/>
                  <a:gd name="T8" fmla="*/ 12 w 42"/>
                  <a:gd name="T9" fmla="*/ 11 h 72"/>
                  <a:gd name="T10" fmla="*/ 24 w 42"/>
                  <a:gd name="T11" fmla="*/ 11 h 72"/>
                  <a:gd name="T12" fmla="*/ 36 w 42"/>
                  <a:gd name="T13" fmla="*/ 11 h 72"/>
                  <a:gd name="T14" fmla="*/ 42 w 42"/>
                  <a:gd name="T15" fmla="*/ 0 h 72"/>
                  <a:gd name="T16" fmla="*/ 30 w 42"/>
                  <a:gd name="T17" fmla="*/ 33 h 72"/>
                  <a:gd name="T18" fmla="*/ 42 w 42"/>
                  <a:gd name="T19" fmla="*/ 88 h 72"/>
                  <a:gd name="T20" fmla="*/ 12 w 42"/>
                  <a:gd name="T21" fmla="*/ 129 h 72"/>
                  <a:gd name="T22" fmla="*/ 6 w 42"/>
                  <a:gd name="T23" fmla="*/ 66 h 72"/>
                  <a:gd name="T24" fmla="*/ 6 w 42"/>
                  <a:gd name="T25" fmla="*/ 6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633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5 h 287"/>
                <a:gd name="T4" fmla="*/ 66 w 365"/>
                <a:gd name="T5" fmla="*/ 118 h 287"/>
                <a:gd name="T6" fmla="*/ 143 w 365"/>
                <a:gd name="T7" fmla="*/ 195 h 287"/>
                <a:gd name="T8" fmla="*/ 191 w 365"/>
                <a:gd name="T9" fmla="*/ 178 h 287"/>
                <a:gd name="T10" fmla="*/ 341 w 365"/>
                <a:gd name="T11" fmla="*/ 307 h 287"/>
                <a:gd name="T12" fmla="*/ 305 w 365"/>
                <a:gd name="T13" fmla="*/ 186 h 287"/>
                <a:gd name="T14" fmla="*/ 365 w 365"/>
                <a:gd name="T15" fmla="*/ 142 h 287"/>
                <a:gd name="T16" fmla="*/ 359 w 365"/>
                <a:gd name="T17" fmla="*/ 136 h 287"/>
                <a:gd name="T18" fmla="*/ 335 w 365"/>
                <a:gd name="T19" fmla="*/ 124 h 287"/>
                <a:gd name="T20" fmla="*/ 299 w 365"/>
                <a:gd name="T21" fmla="*/ 95 h 287"/>
                <a:gd name="T22" fmla="*/ 257 w 365"/>
                <a:gd name="T23" fmla="*/ 77 h 287"/>
                <a:gd name="T24" fmla="*/ 215 w 365"/>
                <a:gd name="T25" fmla="*/ 59 h 287"/>
                <a:gd name="T26" fmla="*/ 173 w 365"/>
                <a:gd name="T27" fmla="*/ 41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5 h 60"/>
                <a:gd name="T16" fmla="*/ 65 w 71"/>
                <a:gd name="T17" fmla="*/ 47 h 60"/>
                <a:gd name="T18" fmla="*/ 71 w 71"/>
                <a:gd name="T19" fmla="*/ 59 h 60"/>
                <a:gd name="T20" fmla="*/ 71 w 71"/>
                <a:gd name="T21" fmla="*/ 65 h 60"/>
                <a:gd name="T22" fmla="*/ 59 w 71"/>
                <a:gd name="T23" fmla="*/ 59 h 60"/>
                <a:gd name="T24" fmla="*/ 47 w 71"/>
                <a:gd name="T25" fmla="*/ 47 h 60"/>
                <a:gd name="T26" fmla="*/ 23 w 71"/>
                <a:gd name="T27" fmla="*/ 35 h 60"/>
                <a:gd name="T28" fmla="*/ 23 w 71"/>
                <a:gd name="T29" fmla="*/ 41 h 60"/>
                <a:gd name="T30" fmla="*/ 18 w 71"/>
                <a:gd name="T31" fmla="*/ 47 h 60"/>
                <a:gd name="T32" fmla="*/ 12 w 71"/>
                <a:gd name="T33" fmla="*/ 53 h 60"/>
                <a:gd name="T34" fmla="*/ 6 w 71"/>
                <a:gd name="T35" fmla="*/ 53 h 60"/>
                <a:gd name="T36" fmla="*/ 6 w 71"/>
                <a:gd name="T37" fmla="*/ 53 h 60"/>
                <a:gd name="T38" fmla="*/ 6 w 71"/>
                <a:gd name="T39" fmla="*/ 41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9 h 162"/>
                <a:gd name="T10" fmla="*/ 96 w 161"/>
                <a:gd name="T11" fmla="*/ 65 h 162"/>
                <a:gd name="T12" fmla="*/ 102 w 161"/>
                <a:gd name="T13" fmla="*/ 77 h 162"/>
                <a:gd name="T14" fmla="*/ 108 w 161"/>
                <a:gd name="T15" fmla="*/ 89 h 162"/>
                <a:gd name="T16" fmla="*/ 120 w 161"/>
                <a:gd name="T17" fmla="*/ 101 h 162"/>
                <a:gd name="T18" fmla="*/ 143 w 161"/>
                <a:gd name="T19" fmla="*/ 119 h 162"/>
                <a:gd name="T20" fmla="*/ 155 w 161"/>
                <a:gd name="T21" fmla="*/ 148 h 162"/>
                <a:gd name="T22" fmla="*/ 161 w 161"/>
                <a:gd name="T23" fmla="*/ 166 h 162"/>
                <a:gd name="T24" fmla="*/ 161 w 161"/>
                <a:gd name="T25" fmla="*/ 172 h 162"/>
                <a:gd name="T26" fmla="*/ 96 w 161"/>
                <a:gd name="T27" fmla="*/ 107 h 162"/>
                <a:gd name="T28" fmla="*/ 30 w 161"/>
                <a:gd name="T29" fmla="*/ 59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5 h 60"/>
                <a:gd name="T4" fmla="*/ 41 w 59"/>
                <a:gd name="T5" fmla="*/ 41 h 60"/>
                <a:gd name="T6" fmla="*/ 47 w 59"/>
                <a:gd name="T7" fmla="*/ 47 h 60"/>
                <a:gd name="T8" fmla="*/ 53 w 59"/>
                <a:gd name="T9" fmla="*/ 59 h 60"/>
                <a:gd name="T10" fmla="*/ 53 w 59"/>
                <a:gd name="T11" fmla="*/ 65 h 60"/>
                <a:gd name="T12" fmla="*/ 47 w 59"/>
                <a:gd name="T13" fmla="*/ 59 h 60"/>
                <a:gd name="T14" fmla="*/ 35 w 59"/>
                <a:gd name="T15" fmla="*/ 53 h 60"/>
                <a:gd name="T16" fmla="*/ 23 w 59"/>
                <a:gd name="T17" fmla="*/ 41 h 60"/>
                <a:gd name="T18" fmla="*/ 17 w 59"/>
                <a:gd name="T19" fmla="*/ 35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41 h 204"/>
                <a:gd name="T2" fmla="*/ 245 w 245"/>
                <a:gd name="T3" fmla="*/ 47 h 204"/>
                <a:gd name="T4" fmla="*/ 209 w 245"/>
                <a:gd name="T5" fmla="*/ 89 h 204"/>
                <a:gd name="T6" fmla="*/ 143 w 245"/>
                <a:gd name="T7" fmla="*/ 142 h 204"/>
                <a:gd name="T8" fmla="*/ 167 w 245"/>
                <a:gd name="T9" fmla="*/ 166 h 204"/>
                <a:gd name="T10" fmla="*/ 179 w 245"/>
                <a:gd name="T11" fmla="*/ 219 h 204"/>
                <a:gd name="T12" fmla="*/ 77 w 245"/>
                <a:gd name="T13" fmla="*/ 142 h 204"/>
                <a:gd name="T14" fmla="*/ 47 w 245"/>
                <a:gd name="T15" fmla="*/ 89 h 204"/>
                <a:gd name="T16" fmla="*/ 89 w 245"/>
                <a:gd name="T17" fmla="*/ 71 h 204"/>
                <a:gd name="T18" fmla="*/ 59 w 245"/>
                <a:gd name="T19" fmla="*/ 41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1 h 204"/>
                <a:gd name="T50" fmla="*/ 233 w 245"/>
                <a:gd name="T51" fmla="*/ 41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634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44"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solidFill>
                  <a:schemeClr val="tx1"/>
                </a:solidFill>
                <a:effectLst>
                  <a:outerShdw blurRad="38100" dist="38100" dir="2700000" algn="tl">
                    <a:srgbClr val="000000"/>
                  </a:outerShdw>
                </a:effectLst>
              </a:defRPr>
            </a:lvl1pPr>
          </a:lstStyle>
          <a:p>
            <a:pPr>
              <a:defRPr/>
            </a:pPr>
            <a:endParaRPr lang="en-US"/>
          </a:p>
        </p:txBody>
      </p:sp>
      <p:sp>
        <p:nvSpPr>
          <p:cNvPr id="56345"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u="none">
                <a:solidFill>
                  <a:schemeClr val="tx1"/>
                </a:solidFill>
                <a:effectLst>
                  <a:outerShdw blurRad="38100" dist="38100" dir="2700000" algn="tl">
                    <a:srgbClr val="000000"/>
                  </a:outerShdw>
                </a:effectLst>
              </a:defRPr>
            </a:lvl1pPr>
          </a:lstStyle>
          <a:p>
            <a:pPr>
              <a:defRPr/>
            </a:pPr>
            <a:endParaRPr lang="en-US"/>
          </a:p>
        </p:txBody>
      </p:sp>
      <p:sp>
        <p:nvSpPr>
          <p:cNvPr id="56346"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solidFill>
                  <a:schemeClr val="tx1"/>
                </a:solidFill>
                <a:effectLst>
                  <a:outerShdw blurRad="38100" dist="38100" dir="2700000" algn="tl">
                    <a:srgbClr val="000000"/>
                  </a:outerShdw>
                </a:effectLst>
              </a:defRPr>
            </a:lvl1pPr>
          </a:lstStyle>
          <a:p>
            <a:pPr>
              <a:defRPr/>
            </a:pPr>
            <a:fld id="{D9284A78-028C-40CC-8BB9-1A1C2FF1455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55"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963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u="none">
                <a:solidFill>
                  <a:schemeClr val="tx1"/>
                </a:solidFill>
                <a:effectLst>
                  <a:outerShdw blurRad="38100" dist="38100" dir="2700000" algn="tl">
                    <a:srgbClr val="000000"/>
                  </a:outerShdw>
                </a:effectLst>
              </a:defRPr>
            </a:lvl1pPr>
          </a:lstStyle>
          <a:p>
            <a:pPr>
              <a:defRPr/>
            </a:pPr>
            <a:endParaRPr lang="en-US"/>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u="none">
                <a:solidFill>
                  <a:schemeClr val="tx1"/>
                </a:solidFill>
                <a:effectLst>
                  <a:outerShdw blurRad="38100" dist="38100" dir="2700000" algn="tl">
                    <a:srgbClr val="000000"/>
                  </a:outerShdw>
                </a:effectLst>
              </a:defRPr>
            </a:lvl1pPr>
          </a:lstStyle>
          <a:p>
            <a:pPr>
              <a:defRPr/>
            </a:pPr>
            <a:endParaRPr lang="en-US"/>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u="none">
                <a:solidFill>
                  <a:schemeClr val="tx1"/>
                </a:solidFill>
                <a:effectLst>
                  <a:outerShdw blurRad="38100" dist="38100" dir="2700000" algn="tl">
                    <a:srgbClr val="000000"/>
                  </a:outerShdw>
                </a:effectLst>
              </a:defRPr>
            </a:lvl1pPr>
          </a:lstStyle>
          <a:p>
            <a:pPr>
              <a:defRPr/>
            </a:pPr>
            <a:fld id="{FAD47DAD-63B8-4717-99D9-30282F50916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56"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93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solidFill>
                  <a:schemeClr val="tx1"/>
                </a:solidFill>
              </a:defRPr>
            </a:lvl1pPr>
          </a:lstStyle>
          <a:p>
            <a:pPr>
              <a:defRPr/>
            </a:pPr>
            <a:endParaRPr lang="en-US"/>
          </a:p>
        </p:txBody>
      </p:sp>
      <p:sp>
        <p:nvSpPr>
          <p:cNvPr id="993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solidFill>
                  <a:schemeClr val="tx1"/>
                </a:solidFill>
              </a:defRPr>
            </a:lvl1pPr>
          </a:lstStyle>
          <a:p>
            <a:pPr>
              <a:defRPr/>
            </a:pPr>
            <a:endParaRPr lang="en-US"/>
          </a:p>
        </p:txBody>
      </p:sp>
      <p:sp>
        <p:nvSpPr>
          <p:cNvPr id="993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solidFill>
                  <a:schemeClr val="tx1"/>
                </a:solidFill>
              </a:defRPr>
            </a:lvl1pPr>
          </a:lstStyle>
          <a:p>
            <a:pPr>
              <a:defRPr/>
            </a:pPr>
            <a:fld id="{25222AE0-CA10-4D10-8188-48EA9376F0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Calibri" charset="0"/>
                <a:ea typeface="ＭＳ Ｐゴシック" charset="-128"/>
                <a:cs typeface="ＭＳ Ｐゴシック" charset="-128"/>
              </a:defRPr>
            </a:lvl1pPr>
          </a:lstStyle>
          <a:p>
            <a:fld id="{C423BD72-7946-0D47-94E3-A83B801BE5E0}" type="slidenum">
              <a:rPr u="none">
                <a:solidFill>
                  <a:prstClr val="black"/>
                </a:solidFill>
              </a:rPr>
              <a:pPr/>
              <a:t>‹#›</a:t>
            </a:fld>
            <a:endParaRPr u="none" dirty="0">
              <a:solidFill>
                <a:prstClr val="black"/>
              </a:solidFill>
            </a:endParaRPr>
          </a:p>
        </p:txBody>
      </p:sp>
      <p:sp>
        <p:nvSpPr>
          <p:cNvPr id="8" name="TextBox 7"/>
          <p:cNvSpPr txBox="1"/>
          <p:nvPr userDrawn="1"/>
        </p:nvSpPr>
        <p:spPr>
          <a:xfrm>
            <a:off x="381000" y="6355715"/>
            <a:ext cx="2071401" cy="365760"/>
          </a:xfrm>
          <a:prstGeom prst="rect">
            <a:avLst/>
          </a:prstGeom>
          <a:noFill/>
        </p:spPr>
        <p:txBody>
          <a:bodyPr wrap="none" rtlCol="0">
            <a:spAutoFit/>
          </a:bodyPr>
          <a:lstStyle/>
          <a:p>
            <a:pPr eaLnBrk="0" hangingPunct="0">
              <a:defRPr/>
            </a:pPr>
            <a:r>
              <a:rPr lang="en-US" sz="1400" u="none" dirty="0" smtClean="0">
                <a:solidFill>
                  <a:prstClr val="black"/>
                </a:solidFill>
                <a:latin typeface="Calibri" charset="0"/>
                <a:ea typeface="ＭＳ Ｐゴシック" charset="-128"/>
              </a:rPr>
              <a:t>© Cengage Learning 2015</a:t>
            </a:r>
          </a:p>
          <a:p>
            <a:pPr eaLnBrk="0" hangingPunct="0"/>
            <a:endParaRPr lang="en-US" sz="2400" u="none" dirty="0">
              <a:solidFill>
                <a:prstClr val="black"/>
              </a:solidFill>
              <a:latin typeface="Calibri" charset="0"/>
              <a:ea typeface="ＭＳ Ｐゴシック" charset="-128"/>
            </a:endParaRPr>
          </a:p>
        </p:txBody>
      </p:sp>
    </p:spTree>
    <p:extLst>
      <p:ext uri="{BB962C8B-B14F-4D97-AF65-F5344CB8AC3E}">
        <p14:creationId xmlns:p14="http://schemas.microsoft.com/office/powerpoint/2010/main" val="3585586021"/>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Lst>
  <p:timing>
    <p:tnLst>
      <p:par>
        <p:cTn id="1" dur="indefinite" restart="never" nodeType="tmRoot"/>
      </p:par>
    </p:tnLst>
  </p:timing>
  <p:hf sldNum="0" hdr="0" ftr="0" dt="0"/>
  <p:txStyles>
    <p:titleStyle>
      <a:lvl1pPr algn="ctr" rtl="0" fontAlgn="base">
        <a:spcBef>
          <a:spcPct val="0"/>
        </a:spcBef>
        <a:spcAft>
          <a:spcPct val="0"/>
        </a:spcAft>
        <a:defRPr sz="4000" kern="1200">
          <a:solidFill>
            <a:schemeClr val="tx1"/>
          </a:solidFill>
          <a:latin typeface="Arial" pitchFamily="34" charset="0"/>
          <a:ea typeface="Arial" charset="0"/>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p:titleStyle>
    <p:bodyStyle>
      <a:lvl1pPr marL="342900" indent="-342900" algn="l" rtl="0" fontAlgn="base">
        <a:spcBef>
          <a:spcPts val="900"/>
        </a:spcBef>
        <a:spcAft>
          <a:spcPct val="0"/>
        </a:spcAft>
        <a:buFont typeface="Arial" charset="0"/>
        <a:buChar char="•"/>
        <a:defRPr sz="3200" kern="1200">
          <a:solidFill>
            <a:schemeClr val="tx1"/>
          </a:solidFill>
          <a:latin typeface="Arial" pitchFamily="34" charset="0"/>
          <a:ea typeface="Arial" charset="0"/>
          <a:cs typeface="Arial" pitchFamily="34" charset="0"/>
        </a:defRPr>
      </a:lvl1pPr>
      <a:lvl2pPr marL="742950" indent="-285750" algn="l" rtl="0" fontAlgn="base">
        <a:spcBef>
          <a:spcPts val="900"/>
        </a:spcBef>
        <a:spcAft>
          <a:spcPct val="0"/>
        </a:spcAft>
        <a:buFont typeface="Arial" charset="0"/>
        <a:buChar char="–"/>
        <a:defRPr sz="2800" kern="1200">
          <a:solidFill>
            <a:schemeClr val="tx1"/>
          </a:solidFill>
          <a:latin typeface="Arial" pitchFamily="34" charset="0"/>
          <a:ea typeface="Arial" charset="0"/>
          <a:cs typeface="Arial" pitchFamily="34" charset="0"/>
        </a:defRPr>
      </a:lvl2pPr>
      <a:lvl3pPr marL="1143000" indent="-228600" algn="l" rtl="0" fontAlgn="base">
        <a:spcBef>
          <a:spcPts val="9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Calibri" charset="0"/>
                <a:ea typeface="ＭＳ Ｐゴシック" charset="-128"/>
                <a:cs typeface="ＭＳ Ｐゴシック" charset="-128"/>
              </a:defRPr>
            </a:lvl1pPr>
          </a:lstStyle>
          <a:p>
            <a:fld id="{C423BD72-7946-0D47-94E3-A83B801BE5E0}" type="slidenum">
              <a:rPr u="none">
                <a:solidFill>
                  <a:prstClr val="black"/>
                </a:solidFill>
              </a:rPr>
              <a:pPr/>
              <a:t>‹#›</a:t>
            </a:fld>
            <a:endParaRPr u="none" dirty="0">
              <a:solidFill>
                <a:prstClr val="black"/>
              </a:solidFill>
            </a:endParaRPr>
          </a:p>
        </p:txBody>
      </p:sp>
      <p:sp>
        <p:nvSpPr>
          <p:cNvPr id="8" name="TextBox 7"/>
          <p:cNvSpPr txBox="1"/>
          <p:nvPr userDrawn="1"/>
        </p:nvSpPr>
        <p:spPr>
          <a:xfrm>
            <a:off x="381000" y="6355715"/>
            <a:ext cx="2071401" cy="365760"/>
          </a:xfrm>
          <a:prstGeom prst="rect">
            <a:avLst/>
          </a:prstGeom>
          <a:noFill/>
        </p:spPr>
        <p:txBody>
          <a:bodyPr wrap="none" rtlCol="0">
            <a:spAutoFit/>
          </a:bodyPr>
          <a:lstStyle/>
          <a:p>
            <a:pPr eaLnBrk="0" hangingPunct="0">
              <a:defRPr/>
            </a:pPr>
            <a:r>
              <a:rPr lang="en-US" sz="1400" u="none" dirty="0" smtClean="0">
                <a:solidFill>
                  <a:prstClr val="black"/>
                </a:solidFill>
                <a:latin typeface="Calibri" charset="0"/>
                <a:ea typeface="ＭＳ Ｐゴシック" charset="-128"/>
              </a:rPr>
              <a:t>© Cengage Learning 2015</a:t>
            </a:r>
          </a:p>
          <a:p>
            <a:pPr eaLnBrk="0" hangingPunct="0"/>
            <a:endParaRPr lang="en-US" sz="2400" u="none" dirty="0">
              <a:solidFill>
                <a:prstClr val="black"/>
              </a:solidFill>
              <a:latin typeface="Calibri" charset="0"/>
              <a:ea typeface="ＭＳ Ｐゴシック" charset="-128"/>
            </a:endParaRPr>
          </a:p>
        </p:txBody>
      </p:sp>
    </p:spTree>
    <p:extLst>
      <p:ext uri="{BB962C8B-B14F-4D97-AF65-F5344CB8AC3E}">
        <p14:creationId xmlns:p14="http://schemas.microsoft.com/office/powerpoint/2010/main" val="400614575"/>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Lst>
  <p:timing>
    <p:tnLst>
      <p:par>
        <p:cTn id="1" dur="indefinite" restart="never" nodeType="tmRoot"/>
      </p:par>
    </p:tnLst>
  </p:timing>
  <p:hf sldNum="0" hdr="0" ftr="0" dt="0"/>
  <p:txStyles>
    <p:titleStyle>
      <a:lvl1pPr algn="ctr" rtl="0" fontAlgn="base">
        <a:spcBef>
          <a:spcPct val="0"/>
        </a:spcBef>
        <a:spcAft>
          <a:spcPct val="0"/>
        </a:spcAft>
        <a:defRPr sz="4000" kern="1200">
          <a:solidFill>
            <a:schemeClr val="tx1"/>
          </a:solidFill>
          <a:latin typeface="Arial" pitchFamily="34" charset="0"/>
          <a:ea typeface="Arial" charset="0"/>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p:titleStyle>
    <p:bodyStyle>
      <a:lvl1pPr marL="342900" indent="-342900" algn="l" rtl="0" fontAlgn="base">
        <a:spcBef>
          <a:spcPts val="900"/>
        </a:spcBef>
        <a:spcAft>
          <a:spcPct val="0"/>
        </a:spcAft>
        <a:buFont typeface="Arial" charset="0"/>
        <a:buChar char="•"/>
        <a:defRPr sz="3200" kern="1200">
          <a:solidFill>
            <a:schemeClr val="tx1"/>
          </a:solidFill>
          <a:latin typeface="Arial" pitchFamily="34" charset="0"/>
          <a:ea typeface="Arial" charset="0"/>
          <a:cs typeface="Arial" pitchFamily="34" charset="0"/>
        </a:defRPr>
      </a:lvl1pPr>
      <a:lvl2pPr marL="742950" indent="-285750" algn="l" rtl="0" fontAlgn="base">
        <a:spcBef>
          <a:spcPts val="900"/>
        </a:spcBef>
        <a:spcAft>
          <a:spcPct val="0"/>
        </a:spcAft>
        <a:buFont typeface="Arial" charset="0"/>
        <a:buChar char="–"/>
        <a:defRPr sz="2800" kern="1200">
          <a:solidFill>
            <a:schemeClr val="tx1"/>
          </a:solidFill>
          <a:latin typeface="Arial" pitchFamily="34" charset="0"/>
          <a:ea typeface="Arial" charset="0"/>
          <a:cs typeface="Arial" pitchFamily="34" charset="0"/>
        </a:defRPr>
      </a:lvl2pPr>
      <a:lvl3pPr marL="1143000" indent="-228600" algn="l" rtl="0" fontAlgn="base">
        <a:spcBef>
          <a:spcPts val="9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4.xml"/><Relationship Id="rId6" Type="http://schemas.openxmlformats.org/officeDocument/2006/relationships/image" Target="../media/image31.jpeg"/><Relationship Id="rId5" Type="http://schemas.openxmlformats.org/officeDocument/2006/relationships/hyperlink" Target="http://en.wikipedia.org/wiki/File:Earthworm.jpg" TargetMode="Externa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Iqr-tuVkKB0"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youtube.com/watch?v=1o4ODWMZq5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hyperlink" Target="http://www.youtube.com/watch?v=RKkC2JpjaGc"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youtube.com/watch?v=F7ZkuZ2ycQ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1.xml"/><Relationship Id="rId5" Type="http://schemas.openxmlformats.org/officeDocument/2006/relationships/image" Target="../media/image24.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26.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686800" cy="5897562"/>
          </a:xfrm>
        </p:spPr>
        <p:txBody>
          <a:bodyPr/>
          <a:lstStyle/>
          <a:p>
            <a:pPr eaLnBrk="1" hangingPunct="1">
              <a:defRPr/>
            </a:pPr>
            <a:endParaRPr lang="en-US" dirty="0" smtClean="0"/>
          </a:p>
        </p:txBody>
      </p:sp>
      <p:sp>
        <p:nvSpPr>
          <p:cNvPr id="31747" name="Rectangle 3"/>
          <p:cNvSpPr>
            <a:spLocks noGrp="1" noChangeArrowheads="1"/>
          </p:cNvSpPr>
          <p:nvPr>
            <p:ph type="body" idx="1"/>
          </p:nvPr>
        </p:nvSpPr>
        <p:spPr>
          <a:xfrm>
            <a:off x="457200" y="0"/>
            <a:ext cx="8305800" cy="1873250"/>
          </a:xfrm>
          <a:solidFill>
            <a:schemeClr val="tx1">
              <a:lumMod val="95000"/>
            </a:schemeClr>
          </a:solidFill>
        </p:spPr>
        <p:txBody>
          <a:bodyPr/>
          <a:lstStyle/>
          <a:p>
            <a:pPr algn="ctr" eaLnBrk="1" hangingPunct="1">
              <a:buFontTx/>
              <a:buNone/>
              <a:defRPr/>
            </a:pPr>
            <a:endParaRPr lang="en-US" sz="2800" dirty="0" smtClean="0">
              <a:solidFill>
                <a:srgbClr val="009900"/>
              </a:solidFill>
            </a:endParaRPr>
          </a:p>
          <a:p>
            <a:pPr algn="ctr" eaLnBrk="1" hangingPunct="1">
              <a:buFontTx/>
              <a:buNone/>
              <a:defRPr/>
            </a:pPr>
            <a:r>
              <a:rPr lang="en-US" sz="2800" dirty="0" smtClean="0">
                <a:solidFill>
                  <a:srgbClr val="000000"/>
                </a:solidFill>
                <a:effectLst>
                  <a:outerShdw blurRad="38100" dist="38100" dir="2700000" algn="tl">
                    <a:srgbClr val="FFFFFF"/>
                  </a:outerShdw>
                </a:effectLst>
              </a:rPr>
              <a:t>Ecosystems   Energy Flow</a:t>
            </a:r>
          </a:p>
          <a:p>
            <a:pPr algn="ctr" eaLnBrk="1" hangingPunct="1">
              <a:buFontTx/>
              <a:buNone/>
              <a:defRPr/>
            </a:pPr>
            <a:r>
              <a:rPr lang="en-US" sz="2800" dirty="0" smtClean="0">
                <a:solidFill>
                  <a:srgbClr val="000000"/>
                </a:solidFill>
                <a:effectLst>
                  <a:outerShdw blurRad="38100" dist="38100" dir="2700000" algn="tl">
                    <a:srgbClr val="FFFFFF"/>
                  </a:outerShdw>
                </a:effectLst>
              </a:rPr>
              <a:t>Matter Cycling</a:t>
            </a:r>
          </a:p>
        </p:txBody>
      </p:sp>
      <p:pic>
        <p:nvPicPr>
          <p:cNvPr id="81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1981200"/>
            <a:ext cx="432276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2400"/>
            <a:ext cx="8229600" cy="1143000"/>
          </a:xfrm>
        </p:spPr>
        <p:txBody>
          <a:bodyPr/>
          <a:lstStyle/>
          <a:p>
            <a:pPr eaLnBrk="1" hangingPunct="1"/>
            <a:r>
              <a:rPr lang="en-US" u="sng" dirty="0" smtClean="0">
                <a:solidFill>
                  <a:srgbClr val="33CCFF"/>
                </a:solidFill>
              </a:rPr>
              <a:t>Major portions of Ecosystems</a:t>
            </a:r>
          </a:p>
        </p:txBody>
      </p:sp>
      <p:sp>
        <p:nvSpPr>
          <p:cNvPr id="10243" name="Rectangle 3"/>
          <p:cNvSpPr>
            <a:spLocks noGrp="1" noChangeArrowheads="1"/>
          </p:cNvSpPr>
          <p:nvPr>
            <p:ph type="body" sz="half" idx="1"/>
          </p:nvPr>
        </p:nvSpPr>
        <p:spPr>
          <a:xfrm>
            <a:off x="457200" y="1219200"/>
            <a:ext cx="3657600" cy="5410200"/>
          </a:xfrm>
          <a:solidFill>
            <a:srgbClr val="FFC000"/>
          </a:solidFill>
        </p:spPr>
        <p:txBody>
          <a:bodyPr/>
          <a:lstStyle/>
          <a:p>
            <a:pPr eaLnBrk="1" hangingPunct="1">
              <a:lnSpc>
                <a:spcPct val="90000"/>
              </a:lnSpc>
              <a:buFontTx/>
              <a:buNone/>
            </a:pPr>
            <a:r>
              <a:rPr lang="en-US" sz="2000" u="sng" dirty="0" smtClean="0"/>
              <a:t>Producers</a:t>
            </a:r>
            <a:endParaRPr lang="en-US" sz="2000" dirty="0" smtClean="0"/>
          </a:p>
          <a:p>
            <a:pPr eaLnBrk="1" hangingPunct="1">
              <a:lnSpc>
                <a:spcPct val="90000"/>
              </a:lnSpc>
            </a:pPr>
            <a:r>
              <a:rPr lang="en-US" sz="2000" dirty="0" smtClean="0"/>
              <a:t>autotrophs-make their own food   </a:t>
            </a:r>
          </a:p>
          <a:p>
            <a:pPr eaLnBrk="1" hangingPunct="1">
              <a:lnSpc>
                <a:spcPct val="90000"/>
              </a:lnSpc>
            </a:pPr>
            <a:r>
              <a:rPr lang="en-US" sz="2000" dirty="0" smtClean="0"/>
              <a:t>Ex green plants, algae</a:t>
            </a:r>
          </a:p>
          <a:p>
            <a:pPr eaLnBrk="1" hangingPunct="1">
              <a:lnSpc>
                <a:spcPct val="90000"/>
              </a:lnSpc>
            </a:pPr>
            <a:r>
              <a:rPr lang="en-US" sz="2000" u="sng" dirty="0" smtClean="0"/>
              <a:t>Photosynthesis</a:t>
            </a:r>
            <a:endParaRPr lang="en-US" sz="2000" dirty="0" smtClean="0"/>
          </a:p>
          <a:p>
            <a:pPr eaLnBrk="1" hangingPunct="1">
              <a:lnSpc>
                <a:spcPct val="90000"/>
              </a:lnSpc>
            </a:pPr>
            <a:r>
              <a:rPr lang="en-US" sz="2000" dirty="0" smtClean="0"/>
              <a:t>use sun</a:t>
            </a:r>
          </a:p>
          <a:p>
            <a:pPr eaLnBrk="1" hangingPunct="1">
              <a:lnSpc>
                <a:spcPct val="90000"/>
              </a:lnSpc>
            </a:pPr>
            <a:r>
              <a:rPr lang="en-US" sz="2000" dirty="0" smtClean="0"/>
              <a:t>6CO</a:t>
            </a:r>
            <a:r>
              <a:rPr lang="en-US" sz="2000" baseline="-25000" dirty="0" smtClean="0"/>
              <a:t>2</a:t>
            </a:r>
            <a:r>
              <a:rPr lang="en-US" sz="2000" dirty="0" smtClean="0"/>
              <a:t> + 6H</a:t>
            </a:r>
            <a:r>
              <a:rPr lang="en-US" sz="2000" baseline="-25000" dirty="0" smtClean="0"/>
              <a:t>2</a:t>
            </a:r>
            <a:r>
              <a:rPr lang="en-US" sz="2000" dirty="0" smtClean="0"/>
              <a:t>O + Solar Energy→C</a:t>
            </a:r>
            <a:r>
              <a:rPr lang="en-US" sz="2000" baseline="-25000" dirty="0" smtClean="0"/>
              <a:t>6</a:t>
            </a:r>
            <a:r>
              <a:rPr lang="en-US" sz="2000" dirty="0" smtClean="0"/>
              <a:t>H</a:t>
            </a:r>
            <a:r>
              <a:rPr lang="en-US" sz="2000" baseline="-25000" dirty="0" smtClean="0"/>
              <a:t>12</a:t>
            </a:r>
            <a:r>
              <a:rPr lang="en-US" sz="2000" dirty="0" smtClean="0"/>
              <a:t>O</a:t>
            </a:r>
            <a:r>
              <a:rPr lang="en-US" sz="2000" baseline="-25000" dirty="0" smtClean="0"/>
              <a:t>6  +</a:t>
            </a:r>
            <a:r>
              <a:rPr lang="en-US" sz="2000" dirty="0" smtClean="0"/>
              <a:t>O</a:t>
            </a:r>
            <a:r>
              <a:rPr lang="en-US" sz="2000" baseline="-25000" dirty="0" smtClean="0"/>
              <a:t>2</a:t>
            </a:r>
            <a:endParaRPr lang="en-US" sz="2000" dirty="0" smtClean="0"/>
          </a:p>
          <a:p>
            <a:pPr eaLnBrk="1" hangingPunct="1">
              <a:lnSpc>
                <a:spcPct val="90000"/>
              </a:lnSpc>
            </a:pPr>
            <a:r>
              <a:rPr lang="en-US" sz="2000" u="sng" dirty="0" smtClean="0"/>
              <a:t>Chemosynthesis</a:t>
            </a:r>
          </a:p>
          <a:p>
            <a:pPr eaLnBrk="1" hangingPunct="1">
              <a:lnSpc>
                <a:spcPct val="90000"/>
              </a:lnSpc>
            </a:pPr>
            <a:r>
              <a:rPr lang="en-US" sz="2000" dirty="0" smtClean="0"/>
              <a:t> do without sun</a:t>
            </a:r>
          </a:p>
          <a:p>
            <a:pPr eaLnBrk="1" hangingPunct="1">
              <a:lnSpc>
                <a:spcPct val="90000"/>
              </a:lnSpc>
            </a:pPr>
            <a:r>
              <a:rPr lang="en-US" sz="2000" dirty="0" smtClean="0"/>
              <a:t>Inorganic Chemicals</a:t>
            </a:r>
          </a:p>
          <a:p>
            <a:pPr eaLnBrk="1" hangingPunct="1">
              <a:lnSpc>
                <a:spcPct val="90000"/>
              </a:lnSpc>
            </a:pPr>
            <a:r>
              <a:rPr lang="en-US" sz="2000" dirty="0" smtClean="0"/>
              <a:t>Bacteria</a:t>
            </a:r>
          </a:p>
          <a:p>
            <a:pPr eaLnBrk="1" hangingPunct="1">
              <a:lnSpc>
                <a:spcPct val="90000"/>
              </a:lnSpc>
            </a:pPr>
            <a:r>
              <a:rPr lang="en-US" sz="2000" dirty="0" smtClean="0"/>
              <a:t>[CO</a:t>
            </a:r>
            <a:r>
              <a:rPr lang="en-US" sz="2000" baseline="-25000" dirty="0" smtClean="0"/>
              <a:t>2</a:t>
            </a:r>
            <a:r>
              <a:rPr lang="en-US" sz="2000" dirty="0" smtClean="0"/>
              <a:t> </a:t>
            </a:r>
            <a:r>
              <a:rPr lang="en-US" sz="2000" dirty="0"/>
              <a:t>+ </a:t>
            </a:r>
            <a:r>
              <a:rPr lang="en-US" sz="2000" dirty="0" smtClean="0"/>
              <a:t>4H</a:t>
            </a:r>
            <a:r>
              <a:rPr lang="en-US" sz="2000" baseline="-25000" dirty="0" smtClean="0"/>
              <a:t>2</a:t>
            </a:r>
            <a:r>
              <a:rPr lang="en-US" sz="2000" dirty="0" smtClean="0"/>
              <a:t>S </a:t>
            </a:r>
            <a:r>
              <a:rPr lang="en-US" sz="2000" dirty="0"/>
              <a:t>+ </a:t>
            </a:r>
            <a:r>
              <a:rPr lang="en-US" sz="2000" dirty="0" smtClean="0"/>
              <a:t>O</a:t>
            </a:r>
            <a:r>
              <a:rPr lang="en-US" sz="2000" baseline="-25000" dirty="0" smtClean="0"/>
              <a:t>2</a:t>
            </a:r>
            <a:r>
              <a:rPr lang="en-US" sz="2000" dirty="0" smtClean="0"/>
              <a:t> </a:t>
            </a:r>
            <a:r>
              <a:rPr lang="en-US" sz="2000" dirty="0"/>
              <a:t>-&gt; </a:t>
            </a:r>
            <a:r>
              <a:rPr lang="en-US" sz="2000" dirty="0" smtClean="0"/>
              <a:t>(CH</a:t>
            </a:r>
            <a:r>
              <a:rPr lang="en-US" sz="2000" baseline="-25000" dirty="0" smtClean="0"/>
              <a:t>2</a:t>
            </a:r>
            <a:r>
              <a:rPr lang="en-US" sz="2000" dirty="0" smtClean="0"/>
              <a:t>O)</a:t>
            </a:r>
            <a:r>
              <a:rPr lang="en-US" sz="2000" baseline="-25000" dirty="0" smtClean="0"/>
              <a:t>x</a:t>
            </a:r>
            <a:r>
              <a:rPr lang="en-US" sz="2000" dirty="0" smtClean="0"/>
              <a:t> </a:t>
            </a:r>
            <a:r>
              <a:rPr lang="en-US" sz="2000" dirty="0"/>
              <a:t>+ </a:t>
            </a:r>
            <a:r>
              <a:rPr lang="en-US" sz="2000" dirty="0" smtClean="0"/>
              <a:t>SO</a:t>
            </a:r>
            <a:r>
              <a:rPr lang="en-US" sz="2000" baseline="-25000" dirty="0" smtClean="0"/>
              <a:t>4</a:t>
            </a:r>
            <a:r>
              <a:rPr lang="en-US" sz="2000" baseline="30000" dirty="0" smtClean="0"/>
              <a:t>2-</a:t>
            </a:r>
            <a:r>
              <a:rPr lang="en-US" sz="2000" dirty="0" smtClean="0"/>
              <a:t> </a:t>
            </a:r>
            <a:r>
              <a:rPr lang="en-US" sz="2000" dirty="0"/>
              <a:t>+ </a:t>
            </a:r>
            <a:r>
              <a:rPr lang="en-US" sz="2000" dirty="0" smtClean="0"/>
              <a:t>3H</a:t>
            </a:r>
            <a:r>
              <a:rPr lang="en-US" sz="2000" baseline="-25000" dirty="0" smtClean="0"/>
              <a:t>2</a:t>
            </a:r>
            <a:r>
              <a:rPr lang="en-US" sz="2000" dirty="0" smtClean="0"/>
              <a:t>O]</a:t>
            </a:r>
            <a:endParaRPr lang="en-US" sz="2000" dirty="0"/>
          </a:p>
          <a:p>
            <a:pPr eaLnBrk="1" hangingPunct="1">
              <a:lnSpc>
                <a:spcPct val="90000"/>
              </a:lnSpc>
              <a:buFontTx/>
              <a:buNone/>
            </a:pPr>
            <a:r>
              <a:rPr lang="en-US" sz="2000" u="sng" dirty="0" smtClean="0"/>
              <a:t>Consumers/Heterotrophs</a:t>
            </a:r>
            <a:endParaRPr lang="en-US" sz="2000" dirty="0" smtClean="0"/>
          </a:p>
          <a:p>
            <a:pPr eaLnBrk="1" hangingPunct="1">
              <a:lnSpc>
                <a:spcPct val="90000"/>
              </a:lnSpc>
            </a:pPr>
            <a:r>
              <a:rPr lang="en-US" sz="2000" dirty="0" smtClean="0"/>
              <a:t>get their food from their environment</a:t>
            </a:r>
          </a:p>
          <a:p>
            <a:pPr eaLnBrk="1" hangingPunct="1">
              <a:lnSpc>
                <a:spcPct val="90000"/>
              </a:lnSpc>
            </a:pPr>
            <a:endParaRPr lang="en-US" sz="2000" dirty="0" smtClean="0"/>
          </a:p>
        </p:txBody>
      </p:sp>
      <p:pic>
        <p:nvPicPr>
          <p:cNvPr id="22532" name="Picture 5" descr="ecosystems_head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14800" y="1676400"/>
            <a:ext cx="4800600" cy="4191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bg/>
                                          </p:spTgt>
                                        </p:tgtEl>
                                        <p:attrNameLst>
                                          <p:attrName>style.visibility</p:attrName>
                                        </p:attrNameLst>
                                      </p:cBhvr>
                                      <p:to>
                                        <p:strVal val="visible"/>
                                      </p:to>
                                    </p:set>
                                    <p:animEffect transition="in" filter="blinds(horizontal)">
                                      <p:cBhvr>
                                        <p:cTn id="7" dur="500"/>
                                        <p:tgtEl>
                                          <p:spTgt spid="1024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12" dur="500"/>
                                        <p:tgtEl>
                                          <p:spTgt spid="10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7" dur="500"/>
                                        <p:tgtEl>
                                          <p:spTgt spid="102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22" dur="500"/>
                                        <p:tgtEl>
                                          <p:spTgt spid="102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7" dur="500"/>
                                        <p:tgtEl>
                                          <p:spTgt spid="1024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243">
                                            <p:txEl>
                                              <p:pRg st="4" end="4"/>
                                            </p:txEl>
                                          </p:spTgt>
                                        </p:tgtEl>
                                        <p:attrNameLst>
                                          <p:attrName>style.visibility</p:attrName>
                                        </p:attrNameLst>
                                      </p:cBhvr>
                                      <p:to>
                                        <p:strVal val="visible"/>
                                      </p:to>
                                    </p:set>
                                    <p:animEffect transition="in" filter="blinds(horizontal)">
                                      <p:cBhvr>
                                        <p:cTn id="32" dur="500"/>
                                        <p:tgtEl>
                                          <p:spTgt spid="1024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Effect transition="in" filter="blinds(horizontal)">
                                      <p:cBhvr>
                                        <p:cTn id="37" dur="500"/>
                                        <p:tgtEl>
                                          <p:spTgt spid="1024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243">
                                            <p:txEl>
                                              <p:pRg st="6" end="6"/>
                                            </p:txEl>
                                          </p:spTgt>
                                        </p:tgtEl>
                                        <p:attrNameLst>
                                          <p:attrName>style.visibility</p:attrName>
                                        </p:attrNameLst>
                                      </p:cBhvr>
                                      <p:to>
                                        <p:strVal val="visible"/>
                                      </p:to>
                                    </p:set>
                                    <p:animEffect transition="in" filter="blinds(horizontal)">
                                      <p:cBhvr>
                                        <p:cTn id="42" dur="500"/>
                                        <p:tgtEl>
                                          <p:spTgt spid="1024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243">
                                            <p:txEl>
                                              <p:pRg st="7" end="7"/>
                                            </p:txEl>
                                          </p:spTgt>
                                        </p:tgtEl>
                                        <p:attrNameLst>
                                          <p:attrName>style.visibility</p:attrName>
                                        </p:attrNameLst>
                                      </p:cBhvr>
                                      <p:to>
                                        <p:strVal val="visible"/>
                                      </p:to>
                                    </p:set>
                                    <p:animEffect transition="in" filter="blinds(horizontal)">
                                      <p:cBhvr>
                                        <p:cTn id="47" dur="500"/>
                                        <p:tgtEl>
                                          <p:spTgt spid="1024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243">
                                            <p:txEl>
                                              <p:pRg st="8" end="8"/>
                                            </p:txEl>
                                          </p:spTgt>
                                        </p:tgtEl>
                                        <p:attrNameLst>
                                          <p:attrName>style.visibility</p:attrName>
                                        </p:attrNameLst>
                                      </p:cBhvr>
                                      <p:to>
                                        <p:strVal val="visible"/>
                                      </p:to>
                                    </p:set>
                                    <p:animEffect transition="in" filter="blinds(horizontal)">
                                      <p:cBhvr>
                                        <p:cTn id="52" dur="500"/>
                                        <p:tgtEl>
                                          <p:spTgt spid="10243">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0243">
                                            <p:txEl>
                                              <p:pRg st="9" end="9"/>
                                            </p:txEl>
                                          </p:spTgt>
                                        </p:tgtEl>
                                        <p:attrNameLst>
                                          <p:attrName>style.visibility</p:attrName>
                                        </p:attrNameLst>
                                      </p:cBhvr>
                                      <p:to>
                                        <p:strVal val="visible"/>
                                      </p:to>
                                    </p:set>
                                    <p:animEffect transition="in" filter="blinds(horizontal)">
                                      <p:cBhvr>
                                        <p:cTn id="57" dur="500"/>
                                        <p:tgtEl>
                                          <p:spTgt spid="1024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243">
                                            <p:txEl>
                                              <p:pRg st="10" end="10"/>
                                            </p:txEl>
                                          </p:spTgt>
                                        </p:tgtEl>
                                        <p:attrNameLst>
                                          <p:attrName>style.visibility</p:attrName>
                                        </p:attrNameLst>
                                      </p:cBhvr>
                                      <p:to>
                                        <p:strVal val="visible"/>
                                      </p:to>
                                    </p:set>
                                    <p:animEffect transition="in" filter="blinds(horizontal)">
                                      <p:cBhvr>
                                        <p:cTn id="62" dur="500"/>
                                        <p:tgtEl>
                                          <p:spTgt spid="10243">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0243">
                                            <p:txEl>
                                              <p:pRg st="11" end="11"/>
                                            </p:txEl>
                                          </p:spTgt>
                                        </p:tgtEl>
                                        <p:attrNameLst>
                                          <p:attrName>style.visibility</p:attrName>
                                        </p:attrNameLst>
                                      </p:cBhvr>
                                      <p:to>
                                        <p:strVal val="visible"/>
                                      </p:to>
                                    </p:set>
                                    <p:animEffect transition="in" filter="blinds(horizontal)">
                                      <p:cBhvr>
                                        <p:cTn id="67" dur="500"/>
                                        <p:tgtEl>
                                          <p:spTgt spid="10243">
                                            <p:txEl>
                                              <p:pRg st="11" end="11"/>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0243">
                                            <p:txEl>
                                              <p:pRg st="12" end="12"/>
                                            </p:txEl>
                                          </p:spTgt>
                                        </p:tgtEl>
                                        <p:attrNameLst>
                                          <p:attrName>style.visibility</p:attrName>
                                        </p:attrNameLst>
                                      </p:cBhvr>
                                      <p:to>
                                        <p:strVal val="visible"/>
                                      </p:to>
                                    </p:set>
                                    <p:animEffect transition="in" filter="blinds(horizontal)">
                                      <p:cBhvr>
                                        <p:cTn id="72" dur="500"/>
                                        <p:tgtEl>
                                          <p:spTgt spid="1024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4953000" cy="1066800"/>
          </a:xfrm>
          <a:solidFill>
            <a:srgbClr val="FFC000"/>
          </a:solidFill>
        </p:spPr>
        <p:txBody>
          <a:bodyPr/>
          <a:lstStyle/>
          <a:p>
            <a:pPr eaLnBrk="1" hangingPunct="1"/>
            <a:r>
              <a:rPr lang="en-US" dirty="0" smtClean="0">
                <a:solidFill>
                  <a:srgbClr val="000000"/>
                </a:solidFill>
                <a:effectLst/>
              </a:rPr>
              <a:t>Heterotrophs</a:t>
            </a:r>
          </a:p>
        </p:txBody>
      </p:sp>
      <p:sp>
        <p:nvSpPr>
          <p:cNvPr id="11267" name="Rectangle 3"/>
          <p:cNvSpPr>
            <a:spLocks noGrp="1" noChangeArrowheads="1"/>
          </p:cNvSpPr>
          <p:nvPr>
            <p:ph type="body" sz="half" idx="1"/>
          </p:nvPr>
        </p:nvSpPr>
        <p:spPr>
          <a:xfrm>
            <a:off x="457200" y="1066800"/>
            <a:ext cx="4114800" cy="5791200"/>
          </a:xfrm>
          <a:solidFill>
            <a:schemeClr val="accent2">
              <a:lumMod val="20000"/>
              <a:lumOff val="80000"/>
            </a:schemeClr>
          </a:solidFill>
        </p:spPr>
        <p:txBody>
          <a:bodyPr/>
          <a:lstStyle/>
          <a:p>
            <a:pPr eaLnBrk="1" hangingPunct="1">
              <a:lnSpc>
                <a:spcPct val="80000"/>
              </a:lnSpc>
              <a:defRPr/>
            </a:pPr>
            <a:r>
              <a:rPr lang="en-US" sz="2400" u="sng" dirty="0" smtClean="0">
                <a:solidFill>
                  <a:srgbClr val="000000"/>
                </a:solidFill>
                <a:effectLst/>
              </a:rPr>
              <a:t>Herbivores </a:t>
            </a:r>
            <a:endParaRPr lang="en-US" sz="2400" dirty="0">
              <a:solidFill>
                <a:srgbClr val="000000"/>
              </a:solidFill>
              <a:effectLst/>
            </a:endParaRPr>
          </a:p>
          <a:p>
            <a:pPr eaLnBrk="1" hangingPunct="1">
              <a:lnSpc>
                <a:spcPct val="80000"/>
              </a:lnSpc>
              <a:defRPr/>
            </a:pPr>
            <a:r>
              <a:rPr lang="en-US" sz="2400" dirty="0" smtClean="0">
                <a:solidFill>
                  <a:srgbClr val="000000"/>
                </a:solidFill>
                <a:effectLst/>
              </a:rPr>
              <a:t>plants</a:t>
            </a:r>
          </a:p>
          <a:p>
            <a:pPr eaLnBrk="1" hangingPunct="1">
              <a:lnSpc>
                <a:spcPct val="80000"/>
              </a:lnSpc>
              <a:defRPr/>
            </a:pPr>
            <a:r>
              <a:rPr lang="en-US" sz="2400" u="sng" dirty="0" smtClean="0">
                <a:solidFill>
                  <a:srgbClr val="000000"/>
                </a:solidFill>
                <a:effectLst/>
              </a:rPr>
              <a:t>Carnivores</a:t>
            </a:r>
          </a:p>
          <a:p>
            <a:pPr eaLnBrk="1" hangingPunct="1">
              <a:lnSpc>
                <a:spcPct val="80000"/>
              </a:lnSpc>
              <a:defRPr/>
            </a:pPr>
            <a:r>
              <a:rPr lang="en-US" sz="2400" dirty="0" smtClean="0">
                <a:solidFill>
                  <a:srgbClr val="000000"/>
                </a:solidFill>
                <a:effectLst/>
              </a:rPr>
              <a:t>animals</a:t>
            </a:r>
          </a:p>
          <a:p>
            <a:pPr eaLnBrk="1" hangingPunct="1">
              <a:lnSpc>
                <a:spcPct val="80000"/>
              </a:lnSpc>
              <a:defRPr/>
            </a:pPr>
            <a:r>
              <a:rPr lang="en-US" sz="2400" u="sng" dirty="0" smtClean="0">
                <a:solidFill>
                  <a:srgbClr val="000000"/>
                </a:solidFill>
                <a:effectLst/>
              </a:rPr>
              <a:t>Omnivores</a:t>
            </a:r>
          </a:p>
          <a:p>
            <a:pPr eaLnBrk="1" hangingPunct="1">
              <a:lnSpc>
                <a:spcPct val="80000"/>
              </a:lnSpc>
              <a:defRPr/>
            </a:pPr>
            <a:r>
              <a:rPr lang="en-US" sz="2400" u="sng" dirty="0" smtClean="0">
                <a:solidFill>
                  <a:srgbClr val="000000"/>
                </a:solidFill>
                <a:effectLst/>
              </a:rPr>
              <a:t>both</a:t>
            </a:r>
            <a:endParaRPr lang="en-US" sz="2400" dirty="0" smtClean="0">
              <a:solidFill>
                <a:srgbClr val="000000"/>
              </a:solidFill>
              <a:effectLst/>
            </a:endParaRPr>
          </a:p>
          <a:p>
            <a:pPr eaLnBrk="1" hangingPunct="1">
              <a:lnSpc>
                <a:spcPct val="80000"/>
              </a:lnSpc>
              <a:defRPr/>
            </a:pPr>
            <a:r>
              <a:rPr lang="en-US" sz="2400" u="sng" dirty="0" err="1" smtClean="0">
                <a:solidFill>
                  <a:srgbClr val="000000"/>
                </a:solidFill>
                <a:effectLst/>
              </a:rPr>
              <a:t>Detritivores</a:t>
            </a:r>
            <a:r>
              <a:rPr lang="en-US" sz="2400" u="sng" dirty="0" smtClean="0">
                <a:solidFill>
                  <a:srgbClr val="000000"/>
                </a:solidFill>
                <a:effectLst/>
              </a:rPr>
              <a:t>/</a:t>
            </a:r>
            <a:r>
              <a:rPr lang="en-US" sz="2400" u="sng" dirty="0" err="1" smtClean="0">
                <a:solidFill>
                  <a:srgbClr val="000000"/>
                </a:solidFill>
                <a:effectLst/>
              </a:rPr>
              <a:t>Saphrophages</a:t>
            </a:r>
            <a:endParaRPr lang="en-US" sz="2400" u="sng" dirty="0">
              <a:solidFill>
                <a:srgbClr val="000000"/>
              </a:solidFill>
              <a:effectLst/>
            </a:endParaRPr>
          </a:p>
          <a:p>
            <a:pPr eaLnBrk="1" hangingPunct="1">
              <a:lnSpc>
                <a:spcPct val="80000"/>
              </a:lnSpc>
              <a:defRPr/>
            </a:pPr>
            <a:r>
              <a:rPr lang="en-US" sz="2400" dirty="0" smtClean="0">
                <a:solidFill>
                  <a:srgbClr val="000000"/>
                </a:solidFill>
                <a:effectLst/>
              </a:rPr>
              <a:t>eat dead things/detritus</a:t>
            </a:r>
          </a:p>
          <a:p>
            <a:pPr eaLnBrk="1" hangingPunct="1">
              <a:lnSpc>
                <a:spcPct val="80000"/>
              </a:lnSpc>
              <a:defRPr/>
            </a:pPr>
            <a:r>
              <a:rPr lang="en-US" sz="2400" dirty="0" smtClean="0">
                <a:solidFill>
                  <a:srgbClr val="000000"/>
                </a:solidFill>
                <a:effectLst/>
              </a:rPr>
              <a:t>detritus feeders –crabs</a:t>
            </a:r>
          </a:p>
          <a:p>
            <a:pPr eaLnBrk="1" hangingPunct="1">
              <a:lnSpc>
                <a:spcPct val="80000"/>
              </a:lnSpc>
              <a:defRPr/>
            </a:pPr>
            <a:r>
              <a:rPr lang="en-US" sz="2400" dirty="0" smtClean="0">
                <a:solidFill>
                  <a:srgbClr val="000000"/>
                </a:solidFill>
                <a:effectLst/>
              </a:rPr>
              <a:t>scavengers-vultures, raccoons</a:t>
            </a:r>
          </a:p>
          <a:p>
            <a:pPr eaLnBrk="1" hangingPunct="1">
              <a:lnSpc>
                <a:spcPct val="80000"/>
              </a:lnSpc>
              <a:defRPr/>
            </a:pPr>
            <a:r>
              <a:rPr lang="en-US" sz="2400" u="sng" dirty="0" smtClean="0">
                <a:solidFill>
                  <a:srgbClr val="000000"/>
                </a:solidFill>
                <a:effectLst/>
              </a:rPr>
              <a:t>decomposers- </a:t>
            </a:r>
            <a:r>
              <a:rPr lang="en-US" sz="2400" dirty="0" smtClean="0">
                <a:solidFill>
                  <a:srgbClr val="000000"/>
                </a:solidFill>
                <a:effectLst/>
              </a:rPr>
              <a:t>bacteria or fungi</a:t>
            </a:r>
          </a:p>
          <a:p>
            <a:pPr eaLnBrk="1" hangingPunct="1">
              <a:lnSpc>
                <a:spcPct val="80000"/>
              </a:lnSpc>
              <a:defRPr/>
            </a:pPr>
            <a:r>
              <a:rPr lang="en-US" sz="2400" dirty="0" smtClean="0">
                <a:solidFill>
                  <a:srgbClr val="000000"/>
                </a:solidFill>
                <a:effectLst/>
              </a:rPr>
              <a:t>break down/biodegrade </a:t>
            </a:r>
          </a:p>
          <a:p>
            <a:pPr eaLnBrk="1" hangingPunct="1">
              <a:lnSpc>
                <a:spcPct val="80000"/>
              </a:lnSpc>
              <a:defRPr/>
            </a:pPr>
            <a:r>
              <a:rPr lang="en-US" sz="2400" dirty="0" smtClean="0">
                <a:solidFill>
                  <a:srgbClr val="000000"/>
                </a:solidFill>
                <a:effectLst/>
              </a:rPr>
              <a:t>recycle </a:t>
            </a:r>
          </a:p>
          <a:p>
            <a:pPr marL="0" indent="0" eaLnBrk="1" hangingPunct="1">
              <a:lnSpc>
                <a:spcPct val="80000"/>
              </a:lnSpc>
              <a:buNone/>
              <a:defRPr/>
            </a:pPr>
            <a:endParaRPr lang="en-US" sz="2400" dirty="0" smtClean="0">
              <a:solidFill>
                <a:srgbClr val="000000"/>
              </a:solidFill>
              <a:effectLst/>
            </a:endParaRPr>
          </a:p>
          <a:p>
            <a:pPr eaLnBrk="1" hangingPunct="1">
              <a:lnSpc>
                <a:spcPct val="80000"/>
              </a:lnSpc>
              <a:defRPr/>
            </a:pPr>
            <a:endParaRPr lang="en-US" sz="1800" dirty="0" smtClean="0">
              <a:solidFill>
                <a:srgbClr val="000000"/>
              </a:solidFill>
              <a:effectLst>
                <a:outerShdw blurRad="38100" dist="38100" dir="2700000" algn="tl">
                  <a:srgbClr val="C0C0C0"/>
                </a:outerShdw>
              </a:effectLst>
            </a:endParaRPr>
          </a:p>
        </p:txBody>
      </p:sp>
      <p:pic>
        <p:nvPicPr>
          <p:cNvPr id="24580" name="Picture 5" descr="shark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943600" y="304800"/>
            <a:ext cx="2641600" cy="1981200"/>
          </a:xfrm>
          <a:noFill/>
          <a:extLst>
            <a:ext uri="{909E8E84-426E-40DD-AFC4-6F175D3DCCD1}">
              <a14:hiddenFill xmlns:a14="http://schemas.microsoft.com/office/drawing/2010/main">
                <a:solidFill>
                  <a:srgbClr val="FFFFFF"/>
                </a:solidFill>
              </a14:hiddenFill>
            </a:ext>
          </a:extLst>
        </p:spPr>
      </p:pic>
      <p:pic>
        <p:nvPicPr>
          <p:cNvPr id="24581" name="Picture 9" descr="deer"/>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5493007" y="2438400"/>
            <a:ext cx="2438400" cy="1630363"/>
          </a:xfrm>
          <a:noFill/>
          <a:extLst>
            <a:ext uri="{909E8E84-426E-40DD-AFC4-6F175D3DCCD1}">
              <a14:hiddenFill xmlns:a14="http://schemas.microsoft.com/office/drawing/2010/main">
                <a:solidFill>
                  <a:srgbClr val="FFFFFF"/>
                </a:solidFill>
              </a14:hiddenFill>
            </a:ext>
          </a:extLst>
        </p:spPr>
      </p:pic>
      <p:pic>
        <p:nvPicPr>
          <p:cNvPr id="24582" name="Picture 12" descr="omnivore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864" y="4419600"/>
            <a:ext cx="17224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9" descr="250px-Earthwor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4572000"/>
            <a:ext cx="21336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7">
                                            <p:bg/>
                                          </p:spTgt>
                                        </p:tgtEl>
                                        <p:attrNameLst>
                                          <p:attrName>style.visibility</p:attrName>
                                        </p:attrNameLst>
                                      </p:cBhvr>
                                      <p:to>
                                        <p:strVal val="visible"/>
                                      </p:to>
                                    </p:set>
                                    <p:animEffect transition="in" filter="checkerboard(across)">
                                      <p:cBhvr>
                                        <p:cTn id="7" dur="500"/>
                                        <p:tgtEl>
                                          <p:spTgt spid="11267">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12" dur="500"/>
                                        <p:tgtEl>
                                          <p:spTgt spid="112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7" dur="500"/>
                                        <p:tgtEl>
                                          <p:spTgt spid="112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22" dur="500"/>
                                        <p:tgtEl>
                                          <p:spTgt spid="112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27" dur="500"/>
                                        <p:tgtEl>
                                          <p:spTgt spid="1126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32" dur="500"/>
                                        <p:tgtEl>
                                          <p:spTgt spid="1126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Effect transition="in" filter="checkerboard(across)">
                                      <p:cBhvr>
                                        <p:cTn id="37" dur="500"/>
                                        <p:tgtEl>
                                          <p:spTgt spid="1126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267">
                                            <p:txEl>
                                              <p:pRg st="6" end="6"/>
                                            </p:txEl>
                                          </p:spTgt>
                                        </p:tgtEl>
                                        <p:attrNameLst>
                                          <p:attrName>style.visibility</p:attrName>
                                        </p:attrNameLst>
                                      </p:cBhvr>
                                      <p:to>
                                        <p:strVal val="visible"/>
                                      </p:to>
                                    </p:set>
                                    <p:animEffect transition="in" filter="checkerboard(across)">
                                      <p:cBhvr>
                                        <p:cTn id="42" dur="500"/>
                                        <p:tgtEl>
                                          <p:spTgt spid="1126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1267">
                                            <p:txEl>
                                              <p:pRg st="7" end="7"/>
                                            </p:txEl>
                                          </p:spTgt>
                                        </p:tgtEl>
                                        <p:attrNameLst>
                                          <p:attrName>style.visibility</p:attrName>
                                        </p:attrNameLst>
                                      </p:cBhvr>
                                      <p:to>
                                        <p:strVal val="visible"/>
                                      </p:to>
                                    </p:set>
                                    <p:animEffect transition="in" filter="checkerboard(across)">
                                      <p:cBhvr>
                                        <p:cTn id="47" dur="500"/>
                                        <p:tgtEl>
                                          <p:spTgt spid="11267">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1267">
                                            <p:txEl>
                                              <p:pRg st="8" end="8"/>
                                            </p:txEl>
                                          </p:spTgt>
                                        </p:tgtEl>
                                        <p:attrNameLst>
                                          <p:attrName>style.visibility</p:attrName>
                                        </p:attrNameLst>
                                      </p:cBhvr>
                                      <p:to>
                                        <p:strVal val="visible"/>
                                      </p:to>
                                    </p:set>
                                    <p:animEffect transition="in" filter="checkerboard(across)">
                                      <p:cBhvr>
                                        <p:cTn id="52" dur="500"/>
                                        <p:tgtEl>
                                          <p:spTgt spid="11267">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1267">
                                            <p:txEl>
                                              <p:pRg st="9" end="9"/>
                                            </p:txEl>
                                          </p:spTgt>
                                        </p:tgtEl>
                                        <p:attrNameLst>
                                          <p:attrName>style.visibility</p:attrName>
                                        </p:attrNameLst>
                                      </p:cBhvr>
                                      <p:to>
                                        <p:strVal val="visible"/>
                                      </p:to>
                                    </p:set>
                                    <p:animEffect transition="in" filter="checkerboard(across)">
                                      <p:cBhvr>
                                        <p:cTn id="57" dur="500"/>
                                        <p:tgtEl>
                                          <p:spTgt spid="11267">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1267">
                                            <p:txEl>
                                              <p:pRg st="10" end="10"/>
                                            </p:txEl>
                                          </p:spTgt>
                                        </p:tgtEl>
                                        <p:attrNameLst>
                                          <p:attrName>style.visibility</p:attrName>
                                        </p:attrNameLst>
                                      </p:cBhvr>
                                      <p:to>
                                        <p:strVal val="visible"/>
                                      </p:to>
                                    </p:set>
                                    <p:animEffect transition="in" filter="checkerboard(across)">
                                      <p:cBhvr>
                                        <p:cTn id="62" dur="500"/>
                                        <p:tgtEl>
                                          <p:spTgt spid="11267">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1267">
                                            <p:txEl>
                                              <p:pRg st="11" end="11"/>
                                            </p:txEl>
                                          </p:spTgt>
                                        </p:tgtEl>
                                        <p:attrNameLst>
                                          <p:attrName>style.visibility</p:attrName>
                                        </p:attrNameLst>
                                      </p:cBhvr>
                                      <p:to>
                                        <p:strVal val="visible"/>
                                      </p:to>
                                    </p:set>
                                    <p:animEffect transition="in" filter="checkerboard(across)">
                                      <p:cBhvr>
                                        <p:cTn id="67" dur="500"/>
                                        <p:tgtEl>
                                          <p:spTgt spid="11267">
                                            <p:txEl>
                                              <p:pRg st="11" end="11"/>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1267">
                                            <p:txEl>
                                              <p:pRg st="12" end="12"/>
                                            </p:txEl>
                                          </p:spTgt>
                                        </p:tgtEl>
                                        <p:attrNameLst>
                                          <p:attrName>style.visibility</p:attrName>
                                        </p:attrNameLst>
                                      </p:cBhvr>
                                      <p:to>
                                        <p:strVal val="visible"/>
                                      </p:to>
                                    </p:set>
                                    <p:animEffect transition="in" filter="checkerboard(across)">
                                      <p:cBhvr>
                                        <p:cTn id="72" dur="500"/>
                                        <p:tgtEl>
                                          <p:spTgt spid="1126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tx2"/>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92100"/>
            <a:ext cx="4572000" cy="765175"/>
          </a:xfrm>
          <a:solidFill>
            <a:schemeClr val="tx2"/>
          </a:solidFill>
        </p:spPr>
        <p:txBody>
          <a:bodyPr/>
          <a:lstStyle/>
          <a:p>
            <a:pPr algn="ctr" eaLnBrk="1" hangingPunct="1"/>
            <a:r>
              <a:rPr lang="en-US" smtClean="0">
                <a:solidFill>
                  <a:srgbClr val="000000"/>
                </a:solidFill>
                <a:effectLst/>
              </a:rPr>
              <a:t>Respiration</a:t>
            </a:r>
          </a:p>
        </p:txBody>
      </p:sp>
      <p:sp>
        <p:nvSpPr>
          <p:cNvPr id="12291" name="Rectangle 3"/>
          <p:cNvSpPr>
            <a:spLocks noGrp="1" noChangeArrowheads="1"/>
          </p:cNvSpPr>
          <p:nvPr>
            <p:ph type="body" idx="1"/>
          </p:nvPr>
        </p:nvSpPr>
        <p:spPr>
          <a:xfrm>
            <a:off x="457200" y="990600"/>
            <a:ext cx="4267200" cy="4419600"/>
          </a:xfrm>
          <a:solidFill>
            <a:schemeClr val="accent2">
              <a:lumMod val="20000"/>
              <a:lumOff val="80000"/>
            </a:schemeClr>
          </a:solidFill>
        </p:spPr>
        <p:txBody>
          <a:bodyPr/>
          <a:lstStyle/>
          <a:p>
            <a:pPr eaLnBrk="1" hangingPunct="1">
              <a:lnSpc>
                <a:spcPct val="90000"/>
              </a:lnSpc>
              <a:defRPr/>
            </a:pPr>
            <a:r>
              <a:rPr lang="en-US" sz="2800" u="sng" dirty="0" smtClean="0">
                <a:solidFill>
                  <a:srgbClr val="000000"/>
                </a:solidFill>
                <a:effectLst>
                  <a:outerShdw blurRad="38100" dist="38100" dir="2700000" algn="tl">
                    <a:srgbClr val="FFFFFF"/>
                  </a:outerShdw>
                </a:effectLst>
              </a:rPr>
              <a:t>Aerobic respiration</a:t>
            </a:r>
            <a:r>
              <a:rPr lang="en-US" sz="2800" dirty="0" smtClean="0">
                <a:solidFill>
                  <a:srgbClr val="000000"/>
                </a:solidFill>
                <a:effectLst>
                  <a:outerShdw blurRad="38100" dist="38100" dir="2700000" algn="tl">
                    <a:srgbClr val="FFFFFF"/>
                  </a:outerShdw>
                </a:effectLst>
              </a:rPr>
              <a:t>-</a:t>
            </a:r>
          </a:p>
          <a:p>
            <a:pPr eaLnBrk="1" hangingPunct="1">
              <a:lnSpc>
                <a:spcPct val="90000"/>
              </a:lnSpc>
              <a:defRPr/>
            </a:pPr>
            <a:r>
              <a:rPr lang="en-US" sz="2800" dirty="0" smtClean="0">
                <a:solidFill>
                  <a:srgbClr val="000000"/>
                </a:solidFill>
                <a:effectLst>
                  <a:outerShdw blurRad="38100" dist="38100" dir="2700000" algn="tl">
                    <a:srgbClr val="FFFFFF"/>
                  </a:outerShdw>
                </a:effectLst>
              </a:rPr>
              <a:t>C</a:t>
            </a:r>
            <a:r>
              <a:rPr lang="en-US" sz="2800" baseline="-25000" dirty="0" smtClean="0">
                <a:solidFill>
                  <a:srgbClr val="000000"/>
                </a:solidFill>
                <a:effectLst>
                  <a:outerShdw blurRad="38100" dist="38100" dir="2700000" algn="tl">
                    <a:srgbClr val="FFFFFF"/>
                  </a:outerShdw>
                </a:effectLst>
              </a:rPr>
              <a:t>6</a:t>
            </a:r>
            <a:r>
              <a:rPr lang="en-US" sz="2800" dirty="0" smtClean="0">
                <a:solidFill>
                  <a:srgbClr val="000000"/>
                </a:solidFill>
                <a:effectLst>
                  <a:outerShdw blurRad="38100" dist="38100" dir="2700000" algn="tl">
                    <a:srgbClr val="FFFFFF"/>
                  </a:outerShdw>
                </a:effectLst>
              </a:rPr>
              <a:t>H</a:t>
            </a:r>
            <a:r>
              <a:rPr lang="en-US" sz="2800" baseline="-25000" dirty="0" smtClean="0">
                <a:solidFill>
                  <a:srgbClr val="000000"/>
                </a:solidFill>
                <a:effectLst>
                  <a:outerShdw blurRad="38100" dist="38100" dir="2700000" algn="tl">
                    <a:srgbClr val="FFFFFF"/>
                  </a:outerShdw>
                </a:effectLst>
              </a:rPr>
              <a:t>12</a:t>
            </a:r>
            <a:r>
              <a:rPr lang="en-US" sz="2800" dirty="0" smtClean="0">
                <a:solidFill>
                  <a:srgbClr val="000000"/>
                </a:solidFill>
                <a:effectLst>
                  <a:outerShdw blurRad="38100" dist="38100" dir="2700000" algn="tl">
                    <a:srgbClr val="FFFFFF"/>
                  </a:outerShdw>
                </a:effectLst>
              </a:rPr>
              <a:t>O</a:t>
            </a:r>
            <a:r>
              <a:rPr lang="en-US" sz="2800" baseline="-25000" dirty="0" smtClean="0">
                <a:solidFill>
                  <a:srgbClr val="000000"/>
                </a:solidFill>
                <a:effectLst>
                  <a:outerShdw blurRad="38100" dist="38100" dir="2700000" algn="tl">
                    <a:srgbClr val="FFFFFF"/>
                  </a:outerShdw>
                </a:effectLst>
              </a:rPr>
              <a:t>6</a:t>
            </a:r>
            <a:r>
              <a:rPr lang="en-US" sz="2800" dirty="0" smtClean="0">
                <a:solidFill>
                  <a:srgbClr val="000000"/>
                </a:solidFill>
                <a:effectLst>
                  <a:outerShdw blurRad="38100" dist="38100" dir="2700000" algn="tl">
                    <a:srgbClr val="FFFFFF"/>
                  </a:outerShdw>
                </a:effectLst>
              </a:rPr>
              <a:t> + 6O</a:t>
            </a:r>
            <a:r>
              <a:rPr lang="en-US" sz="2800" baseline="-25000" dirty="0" smtClean="0">
                <a:solidFill>
                  <a:srgbClr val="000000"/>
                </a:solidFill>
                <a:effectLst>
                  <a:outerShdw blurRad="38100" dist="38100" dir="2700000" algn="tl">
                    <a:srgbClr val="FFFFFF"/>
                  </a:outerShdw>
                </a:effectLst>
              </a:rPr>
              <a:t>2</a:t>
            </a:r>
            <a:r>
              <a:rPr lang="en-US" sz="2800" dirty="0" smtClean="0">
                <a:solidFill>
                  <a:srgbClr val="000000"/>
                </a:solidFill>
                <a:effectLst>
                  <a:outerShdw blurRad="38100" dist="38100" dir="2700000" algn="tl">
                    <a:srgbClr val="FFFFFF"/>
                  </a:outerShdw>
                </a:effectLst>
              </a:rPr>
              <a:t> → 6CO</a:t>
            </a:r>
            <a:r>
              <a:rPr lang="en-US" sz="2800" baseline="-25000" dirty="0" smtClean="0">
                <a:solidFill>
                  <a:srgbClr val="000000"/>
                </a:solidFill>
                <a:effectLst>
                  <a:outerShdw blurRad="38100" dist="38100" dir="2700000" algn="tl">
                    <a:srgbClr val="FFFFFF"/>
                  </a:outerShdw>
                </a:effectLst>
              </a:rPr>
              <a:t>2</a:t>
            </a:r>
            <a:r>
              <a:rPr lang="en-US" sz="2800" dirty="0" smtClean="0">
                <a:solidFill>
                  <a:srgbClr val="000000"/>
                </a:solidFill>
                <a:effectLst>
                  <a:outerShdw blurRad="38100" dist="38100" dir="2700000" algn="tl">
                    <a:srgbClr val="FFFFFF"/>
                  </a:outerShdw>
                </a:effectLst>
              </a:rPr>
              <a:t> + 6H</a:t>
            </a:r>
            <a:r>
              <a:rPr lang="en-US" sz="2800" baseline="-25000" dirty="0" smtClean="0">
                <a:solidFill>
                  <a:srgbClr val="000000"/>
                </a:solidFill>
                <a:effectLst>
                  <a:outerShdw blurRad="38100" dist="38100" dir="2700000" algn="tl">
                    <a:srgbClr val="FFFFFF"/>
                  </a:outerShdw>
                </a:effectLst>
              </a:rPr>
              <a:t>2</a:t>
            </a:r>
            <a:r>
              <a:rPr lang="en-US" sz="2800" dirty="0" smtClean="0">
                <a:solidFill>
                  <a:srgbClr val="000000"/>
                </a:solidFill>
                <a:effectLst>
                  <a:outerShdw blurRad="38100" dist="38100" dir="2700000" algn="tl">
                    <a:srgbClr val="FFFFFF"/>
                  </a:outerShdw>
                </a:effectLst>
              </a:rPr>
              <a:t>O + Energy (ATP)</a:t>
            </a:r>
          </a:p>
          <a:p>
            <a:pPr eaLnBrk="1" hangingPunct="1">
              <a:lnSpc>
                <a:spcPct val="90000"/>
              </a:lnSpc>
              <a:defRPr/>
            </a:pPr>
            <a:r>
              <a:rPr lang="en-US" sz="2800" u="sng" dirty="0" smtClean="0">
                <a:solidFill>
                  <a:srgbClr val="000000"/>
                </a:solidFill>
                <a:effectLst>
                  <a:outerShdw blurRad="38100" dist="38100" dir="2700000" algn="tl">
                    <a:srgbClr val="FFFFFF"/>
                  </a:outerShdw>
                </a:effectLst>
              </a:rPr>
              <a:t>Anaerobic respiration</a:t>
            </a:r>
            <a:r>
              <a:rPr lang="en-US" sz="2800" dirty="0" smtClean="0">
                <a:solidFill>
                  <a:srgbClr val="000000"/>
                </a:solidFill>
                <a:effectLst>
                  <a:outerShdw blurRad="38100" dist="38100" dir="2700000" algn="tl">
                    <a:srgbClr val="FFFFFF"/>
                  </a:outerShdw>
                </a:effectLst>
              </a:rPr>
              <a:t>- </a:t>
            </a:r>
          </a:p>
          <a:p>
            <a:pPr eaLnBrk="1" hangingPunct="1">
              <a:lnSpc>
                <a:spcPct val="90000"/>
              </a:lnSpc>
              <a:defRPr/>
            </a:pPr>
            <a:r>
              <a:rPr lang="en-US" sz="2800" dirty="0" smtClean="0">
                <a:solidFill>
                  <a:srgbClr val="000000"/>
                </a:solidFill>
                <a:effectLst>
                  <a:outerShdw blurRad="38100" dist="38100" dir="2700000" algn="tl">
                    <a:srgbClr val="FFFFFF"/>
                  </a:outerShdw>
                </a:effectLst>
              </a:rPr>
              <a:t>without oxygen</a:t>
            </a:r>
          </a:p>
          <a:p>
            <a:pPr eaLnBrk="1" hangingPunct="1">
              <a:lnSpc>
                <a:spcPct val="90000"/>
              </a:lnSpc>
              <a:defRPr/>
            </a:pPr>
            <a:r>
              <a:rPr lang="en-US" sz="2800" dirty="0" smtClean="0">
                <a:solidFill>
                  <a:srgbClr val="000000"/>
                </a:solidFill>
                <a:effectLst>
                  <a:outerShdw blurRad="38100" dist="38100" dir="2700000" algn="tl">
                    <a:srgbClr val="FFFFFF"/>
                  </a:outerShdw>
                </a:effectLst>
              </a:rPr>
              <a:t>Bacteria, decomposers</a:t>
            </a:r>
          </a:p>
          <a:p>
            <a:pPr eaLnBrk="1" hangingPunct="1">
              <a:lnSpc>
                <a:spcPct val="90000"/>
              </a:lnSpc>
              <a:defRPr/>
            </a:pPr>
            <a:r>
              <a:rPr lang="en-US" sz="2800" dirty="0" smtClean="0">
                <a:solidFill>
                  <a:srgbClr val="000000"/>
                </a:solidFill>
                <a:effectLst>
                  <a:outerShdw blurRad="38100" dist="38100" dir="2700000" algn="tl">
                    <a:srgbClr val="FFFFFF"/>
                  </a:outerShdw>
                </a:effectLst>
              </a:rPr>
              <a:t>Some End products </a:t>
            </a:r>
          </a:p>
          <a:p>
            <a:pPr eaLnBrk="1" hangingPunct="1">
              <a:lnSpc>
                <a:spcPct val="90000"/>
              </a:lnSpc>
              <a:defRPr/>
            </a:pPr>
            <a:r>
              <a:rPr lang="en-US" sz="2800" dirty="0" smtClean="0">
                <a:solidFill>
                  <a:srgbClr val="000000"/>
                </a:solidFill>
                <a:effectLst>
                  <a:outerShdw blurRad="38100" dist="38100" dir="2700000" algn="tl">
                    <a:srgbClr val="FFFFFF"/>
                  </a:outerShdw>
                </a:effectLst>
              </a:rPr>
              <a:t>CO</a:t>
            </a:r>
            <a:r>
              <a:rPr lang="en-US" sz="2800" baseline="-25000" dirty="0" smtClean="0">
                <a:solidFill>
                  <a:srgbClr val="000000"/>
                </a:solidFill>
                <a:effectLst>
                  <a:outerShdw blurRad="38100" dist="38100" dir="2700000" algn="tl">
                    <a:srgbClr val="FFFFFF"/>
                  </a:outerShdw>
                </a:effectLst>
              </a:rPr>
              <a:t>2</a:t>
            </a:r>
            <a:r>
              <a:rPr lang="en-US" sz="2800" dirty="0" smtClean="0">
                <a:solidFill>
                  <a:srgbClr val="000000"/>
                </a:solidFill>
                <a:effectLst>
                  <a:outerShdw blurRad="38100" dist="38100" dir="2700000" algn="tl">
                    <a:srgbClr val="FFFFFF"/>
                  </a:outerShdw>
                </a:effectLst>
              </a:rPr>
              <a:t> ,CH</a:t>
            </a:r>
            <a:r>
              <a:rPr lang="en-US" sz="2800" baseline="-25000" dirty="0" smtClean="0">
                <a:solidFill>
                  <a:srgbClr val="000000"/>
                </a:solidFill>
                <a:effectLst>
                  <a:outerShdw blurRad="38100" dist="38100" dir="2700000" algn="tl">
                    <a:srgbClr val="FFFFFF"/>
                  </a:outerShdw>
                </a:effectLst>
              </a:rPr>
              <a:t>4</a:t>
            </a:r>
            <a:r>
              <a:rPr lang="en-US" sz="2800" dirty="0" smtClean="0">
                <a:solidFill>
                  <a:srgbClr val="000000"/>
                </a:solidFill>
                <a:effectLst>
                  <a:outerShdw blurRad="38100" dist="38100" dir="2700000" algn="tl">
                    <a:srgbClr val="FFFFFF"/>
                  </a:outerShdw>
                </a:effectLst>
              </a:rPr>
              <a:t> ,ethyl alcohol, H</a:t>
            </a:r>
            <a:r>
              <a:rPr lang="en-US" sz="2800" baseline="-25000" dirty="0" smtClean="0">
                <a:solidFill>
                  <a:srgbClr val="000000"/>
                </a:solidFill>
                <a:effectLst>
                  <a:outerShdw blurRad="38100" dist="38100" dir="2700000" algn="tl">
                    <a:srgbClr val="FFFFFF"/>
                  </a:outerShdw>
                </a:effectLst>
              </a:rPr>
              <a:t>2</a:t>
            </a:r>
            <a:r>
              <a:rPr lang="en-US" sz="2800" dirty="0" smtClean="0">
                <a:solidFill>
                  <a:srgbClr val="000000"/>
                </a:solidFill>
                <a:effectLst>
                  <a:outerShdw blurRad="38100" dist="38100" dir="2700000" algn="tl">
                    <a:srgbClr val="FFFFFF"/>
                  </a:outerShdw>
                </a:effectLst>
              </a:rPr>
              <a:t>S, lactic acid</a:t>
            </a:r>
          </a:p>
          <a:p>
            <a:pPr eaLnBrk="1" hangingPunct="1">
              <a:lnSpc>
                <a:spcPct val="90000"/>
              </a:lnSpc>
              <a:defRPr/>
            </a:pPr>
            <a:endParaRPr lang="en-US" sz="2800" dirty="0" smtClean="0">
              <a:solidFill>
                <a:srgbClr val="000000"/>
              </a:solidFill>
              <a:effectLst>
                <a:outerShdw blurRad="38100" dist="38100" dir="2700000" algn="tl">
                  <a:srgbClr val="FFFFFF"/>
                </a:outerShdw>
              </a:effectLst>
            </a:endParaRP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76200"/>
            <a:ext cx="20510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6" descr="http://upload.wikimedia.org/wikipedia/commons/thumb/6/61/Auto-and_heterotrophs.png/220px-Auto-and_heterotroph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800" y="1676400"/>
            <a:ext cx="3327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ox(in)">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ox(in)">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ox(in)">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box(in)">
                                      <p:cBhvr>
                                        <p:cTn id="22" dur="500"/>
                                        <p:tgtEl>
                                          <p:spTgt spid="122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box(in)">
                                      <p:cBhvr>
                                        <p:cTn id="27" dur="500"/>
                                        <p:tgtEl>
                                          <p:spTgt spid="122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box(in)">
                                      <p:cBhvr>
                                        <p:cTn id="32" dur="500"/>
                                        <p:tgtEl>
                                          <p:spTgt spid="122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291">
                                            <p:txEl>
                                              <p:pRg st="6" end="6"/>
                                            </p:txEl>
                                          </p:spTgt>
                                        </p:tgtEl>
                                        <p:attrNameLst>
                                          <p:attrName>style.visibility</p:attrName>
                                        </p:attrNameLst>
                                      </p:cBhvr>
                                      <p:to>
                                        <p:strVal val="visible"/>
                                      </p:to>
                                    </p:set>
                                    <p:animEffect transition="in" filter="box(in)">
                                      <p:cBhvr>
                                        <p:cTn id="37"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4000" b="1" u="sng" smtClean="0"/>
              <a:t>Food Webs and Energy Flow in Ecosystems</a:t>
            </a:r>
          </a:p>
        </p:txBody>
      </p:sp>
      <p:sp>
        <p:nvSpPr>
          <p:cNvPr id="14339" name="Rectangle 3"/>
          <p:cNvSpPr>
            <a:spLocks noGrp="1" noChangeArrowheads="1"/>
          </p:cNvSpPr>
          <p:nvPr>
            <p:ph type="body" sz="half" idx="1"/>
          </p:nvPr>
        </p:nvSpPr>
        <p:spPr>
          <a:xfrm>
            <a:off x="304800" y="1447800"/>
            <a:ext cx="4114800" cy="5257800"/>
          </a:xfrm>
          <a:solidFill>
            <a:srgbClr val="FFFF99"/>
          </a:solidFill>
        </p:spPr>
        <p:txBody>
          <a:bodyPr/>
          <a:lstStyle/>
          <a:p>
            <a:pPr eaLnBrk="1" hangingPunct="1">
              <a:lnSpc>
                <a:spcPct val="80000"/>
              </a:lnSpc>
            </a:pPr>
            <a:endParaRPr lang="en-US" sz="2400" smtClean="0"/>
          </a:p>
          <a:p>
            <a:pPr eaLnBrk="1" hangingPunct="1">
              <a:lnSpc>
                <a:spcPct val="80000"/>
              </a:lnSpc>
            </a:pPr>
            <a:r>
              <a:rPr lang="en-US" sz="2400" u="sng" smtClean="0"/>
              <a:t>Food chain</a:t>
            </a:r>
            <a:r>
              <a:rPr lang="en-US" sz="2400" smtClean="0"/>
              <a:t> – sequence of organisms</a:t>
            </a:r>
          </a:p>
          <a:p>
            <a:pPr eaLnBrk="1" hangingPunct="1">
              <a:lnSpc>
                <a:spcPct val="80000"/>
              </a:lnSpc>
            </a:pPr>
            <a:r>
              <a:rPr lang="en-US" sz="2400" smtClean="0"/>
              <a:t>Grass→Cow→Human</a:t>
            </a:r>
          </a:p>
          <a:p>
            <a:pPr eaLnBrk="1" hangingPunct="1">
              <a:lnSpc>
                <a:spcPct val="80000"/>
              </a:lnSpc>
            </a:pPr>
            <a:r>
              <a:rPr lang="en-US" sz="2400" u="sng" smtClean="0"/>
              <a:t>Trophic level</a:t>
            </a:r>
            <a:r>
              <a:rPr lang="en-US" sz="2400" smtClean="0"/>
              <a:t> – feeding level</a:t>
            </a:r>
          </a:p>
          <a:p>
            <a:pPr eaLnBrk="1" hangingPunct="1">
              <a:lnSpc>
                <a:spcPct val="80000"/>
              </a:lnSpc>
            </a:pPr>
            <a:r>
              <a:rPr lang="en-US" sz="2400" smtClean="0"/>
              <a:t>1st  – producers</a:t>
            </a:r>
          </a:p>
          <a:p>
            <a:pPr eaLnBrk="1" hangingPunct="1">
              <a:lnSpc>
                <a:spcPct val="80000"/>
              </a:lnSpc>
            </a:pPr>
            <a:r>
              <a:rPr lang="en-US" sz="2400" smtClean="0"/>
              <a:t>2nd – primary consumers</a:t>
            </a:r>
          </a:p>
          <a:p>
            <a:pPr eaLnBrk="1" hangingPunct="1">
              <a:lnSpc>
                <a:spcPct val="80000"/>
              </a:lnSpc>
            </a:pPr>
            <a:r>
              <a:rPr lang="en-US" sz="2400" smtClean="0"/>
              <a:t>3rd -  secondary consumers</a:t>
            </a:r>
          </a:p>
          <a:p>
            <a:pPr eaLnBrk="1" hangingPunct="1">
              <a:lnSpc>
                <a:spcPct val="80000"/>
              </a:lnSpc>
            </a:pPr>
            <a:r>
              <a:rPr lang="en-US" sz="2400" smtClean="0"/>
              <a:t>Detritivores/Decomposers</a:t>
            </a:r>
          </a:p>
          <a:p>
            <a:pPr eaLnBrk="1" hangingPunct="1">
              <a:lnSpc>
                <a:spcPct val="80000"/>
              </a:lnSpc>
            </a:pPr>
            <a:r>
              <a:rPr lang="en-US" sz="2400" u="sng" smtClean="0"/>
              <a:t>Food Web</a:t>
            </a:r>
            <a:r>
              <a:rPr lang="en-US" sz="2400" smtClean="0"/>
              <a:t>-complex network </a:t>
            </a:r>
          </a:p>
        </p:txBody>
      </p:sp>
      <p:sp>
        <p:nvSpPr>
          <p:cNvPr id="2" name="Content Placeholder 1"/>
          <p:cNvSpPr>
            <a:spLocks noGrp="1"/>
          </p:cNvSpPr>
          <p:nvPr>
            <p:ph sz="half" idx="2"/>
          </p:nvPr>
        </p:nvSpPr>
        <p:spPr/>
        <p:txBody>
          <a:bodyPr/>
          <a:lstStyle/>
          <a:p>
            <a:endParaRPr lang="en-US"/>
          </a:p>
        </p:txBody>
      </p:sp>
      <p:pic>
        <p:nvPicPr>
          <p:cNvPr id="1026" name="Picture 2" descr="http://images.tutorvista.com/content/ecosystem/food-web-grassland-ecosyste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491" y="1828800"/>
            <a:ext cx="4585077"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9">
                                            <p:bg/>
                                          </p:spTgt>
                                        </p:tgtEl>
                                        <p:attrNameLst>
                                          <p:attrName>style.visibility</p:attrName>
                                        </p:attrNameLst>
                                      </p:cBhvr>
                                      <p:to>
                                        <p:strVal val="visible"/>
                                      </p:to>
                                    </p:set>
                                    <p:animEffect transition="in" filter="checkerboard(across)">
                                      <p:cBhvr>
                                        <p:cTn id="7" dur="500"/>
                                        <p:tgtEl>
                                          <p:spTgt spid="1433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checkerboard(across)">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checkerboard(across)">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checkerboard(across)">
                                      <p:cBhvr>
                                        <p:cTn id="22" dur="5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checkerboard(across)">
                                      <p:cBhvr>
                                        <p:cTn id="27" dur="500"/>
                                        <p:tgtEl>
                                          <p:spTgt spid="143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checkerboard(across)">
                                      <p:cBhvr>
                                        <p:cTn id="32" dur="500"/>
                                        <p:tgtEl>
                                          <p:spTgt spid="143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checkerboard(across)">
                                      <p:cBhvr>
                                        <p:cTn id="37" dur="500"/>
                                        <p:tgtEl>
                                          <p:spTgt spid="1433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339">
                                            <p:txEl>
                                              <p:pRg st="7" end="7"/>
                                            </p:txEl>
                                          </p:spTgt>
                                        </p:tgtEl>
                                        <p:attrNameLst>
                                          <p:attrName>style.visibility</p:attrName>
                                        </p:attrNameLst>
                                      </p:cBhvr>
                                      <p:to>
                                        <p:strVal val="visible"/>
                                      </p:to>
                                    </p:set>
                                    <p:animEffect transition="in" filter="checkerboard(across)">
                                      <p:cBhvr>
                                        <p:cTn id="42" dur="500"/>
                                        <p:tgtEl>
                                          <p:spTgt spid="1433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339">
                                            <p:txEl>
                                              <p:pRg st="8" end="8"/>
                                            </p:txEl>
                                          </p:spTgt>
                                        </p:tgtEl>
                                        <p:attrNameLst>
                                          <p:attrName>style.visibility</p:attrName>
                                        </p:attrNameLst>
                                      </p:cBhvr>
                                      <p:to>
                                        <p:strVal val="visible"/>
                                      </p:to>
                                    </p:set>
                                    <p:animEffect transition="in" filter="checkerboard(across)">
                                      <p:cBhvr>
                                        <p:cTn id="47" dur="5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27" name="Text Box 3"/>
          <p:cNvSpPr txBox="1">
            <a:spLocks noChangeArrowheads="1"/>
          </p:cNvSpPr>
          <p:nvPr/>
        </p:nvSpPr>
        <p:spPr bwMode="auto">
          <a:xfrm>
            <a:off x="6637338" y="1511300"/>
            <a:ext cx="519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Sun</a:t>
            </a:r>
          </a:p>
        </p:txBody>
      </p:sp>
      <p:sp>
        <p:nvSpPr>
          <p:cNvPr id="26628" name="Text Box 4"/>
          <p:cNvSpPr txBox="1">
            <a:spLocks noChangeArrowheads="1"/>
          </p:cNvSpPr>
          <p:nvPr/>
        </p:nvSpPr>
        <p:spPr bwMode="auto">
          <a:xfrm>
            <a:off x="2909888" y="2324100"/>
            <a:ext cx="963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Producer</a:t>
            </a:r>
          </a:p>
        </p:txBody>
      </p:sp>
      <p:sp>
        <p:nvSpPr>
          <p:cNvPr id="26629" name="Text Box 5"/>
          <p:cNvSpPr txBox="1">
            <a:spLocks noChangeArrowheads="1"/>
          </p:cNvSpPr>
          <p:nvPr/>
        </p:nvSpPr>
        <p:spPr bwMode="auto">
          <a:xfrm>
            <a:off x="711200" y="4127500"/>
            <a:ext cx="1257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Precipitation</a:t>
            </a:r>
          </a:p>
        </p:txBody>
      </p:sp>
      <p:sp>
        <p:nvSpPr>
          <p:cNvPr id="26630" name="Text Box 6"/>
          <p:cNvSpPr txBox="1">
            <a:spLocks noChangeArrowheads="1"/>
          </p:cNvSpPr>
          <p:nvPr/>
        </p:nvSpPr>
        <p:spPr bwMode="auto">
          <a:xfrm>
            <a:off x="1939925" y="3957638"/>
            <a:ext cx="13446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Falling leaves</a:t>
            </a:r>
          </a:p>
          <a:p>
            <a:pPr algn="ctr"/>
            <a:r>
              <a:rPr lang="en-US" altLang="en-US" sz="1400" b="1" u="none">
                <a:solidFill>
                  <a:schemeClr val="tx1"/>
                </a:solidFill>
              </a:rPr>
              <a:t>and twigs</a:t>
            </a:r>
          </a:p>
        </p:txBody>
      </p:sp>
      <p:sp>
        <p:nvSpPr>
          <p:cNvPr id="26631" name="Text Box 7"/>
          <p:cNvSpPr txBox="1">
            <a:spLocks noChangeArrowheads="1"/>
          </p:cNvSpPr>
          <p:nvPr/>
        </p:nvSpPr>
        <p:spPr bwMode="auto">
          <a:xfrm>
            <a:off x="3543300" y="3797300"/>
            <a:ext cx="1062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Producers</a:t>
            </a:r>
          </a:p>
        </p:txBody>
      </p:sp>
      <p:sp>
        <p:nvSpPr>
          <p:cNvPr id="26632" name="Text Box 8"/>
          <p:cNvSpPr txBox="1">
            <a:spLocks noChangeArrowheads="1"/>
          </p:cNvSpPr>
          <p:nvPr/>
        </p:nvSpPr>
        <p:spPr bwMode="auto">
          <a:xfrm>
            <a:off x="4313238" y="3259138"/>
            <a:ext cx="17446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Primary consumer</a:t>
            </a:r>
          </a:p>
          <a:p>
            <a:pPr algn="ctr"/>
            <a:r>
              <a:rPr lang="en-US" altLang="en-US" sz="1400" b="1" u="none">
                <a:solidFill>
                  <a:schemeClr val="tx1"/>
                </a:solidFill>
              </a:rPr>
              <a:t>(rabbit)</a:t>
            </a:r>
          </a:p>
        </p:txBody>
      </p:sp>
      <p:sp>
        <p:nvSpPr>
          <p:cNvPr id="26633" name="Text Box 9"/>
          <p:cNvSpPr txBox="1">
            <a:spLocks noChangeArrowheads="1"/>
          </p:cNvSpPr>
          <p:nvPr/>
        </p:nvSpPr>
        <p:spPr bwMode="auto">
          <a:xfrm>
            <a:off x="5970588" y="2916238"/>
            <a:ext cx="1987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Secondary consumer</a:t>
            </a:r>
          </a:p>
          <a:p>
            <a:pPr algn="ctr"/>
            <a:r>
              <a:rPr lang="en-US" altLang="en-US" sz="1400" b="1" u="none">
                <a:solidFill>
                  <a:schemeClr val="tx1"/>
                </a:solidFill>
              </a:rPr>
              <a:t>(fox)</a:t>
            </a:r>
          </a:p>
        </p:txBody>
      </p:sp>
      <p:sp>
        <p:nvSpPr>
          <p:cNvPr id="26634" name="Text Box 10"/>
          <p:cNvSpPr txBox="1">
            <a:spLocks noChangeArrowheads="1"/>
          </p:cNvSpPr>
          <p:nvPr/>
        </p:nvSpPr>
        <p:spPr bwMode="auto">
          <a:xfrm>
            <a:off x="5578475" y="2619375"/>
            <a:ext cx="1990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Carbon dioxide (CO</a:t>
            </a:r>
            <a:r>
              <a:rPr lang="en-US" altLang="en-US" sz="1400" b="1" u="none" baseline="-25000">
                <a:solidFill>
                  <a:schemeClr val="tx1"/>
                </a:solidFill>
              </a:rPr>
              <a:t>2</a:t>
            </a:r>
            <a:r>
              <a:rPr lang="en-US" altLang="en-US" sz="1400" b="1" u="none">
                <a:solidFill>
                  <a:schemeClr val="tx1"/>
                </a:solidFill>
              </a:rPr>
              <a:t>)</a:t>
            </a:r>
          </a:p>
        </p:txBody>
      </p:sp>
      <p:sp>
        <p:nvSpPr>
          <p:cNvPr id="26635" name="Text Box 11"/>
          <p:cNvSpPr txBox="1">
            <a:spLocks noChangeArrowheads="1"/>
          </p:cNvSpPr>
          <p:nvPr/>
        </p:nvSpPr>
        <p:spPr bwMode="auto">
          <a:xfrm>
            <a:off x="5418138" y="1536700"/>
            <a:ext cx="1201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Oxygen (O</a:t>
            </a:r>
            <a:r>
              <a:rPr lang="en-US" altLang="en-US" sz="1400" b="1" u="none" baseline="-25000">
                <a:solidFill>
                  <a:schemeClr val="tx1"/>
                </a:solidFill>
              </a:rPr>
              <a:t>2</a:t>
            </a:r>
            <a:r>
              <a:rPr lang="en-US" altLang="en-US" sz="1400" b="1" u="none">
                <a:solidFill>
                  <a:schemeClr val="tx1"/>
                </a:solidFill>
              </a:rPr>
              <a:t>)</a:t>
            </a:r>
          </a:p>
        </p:txBody>
      </p:sp>
      <p:sp>
        <p:nvSpPr>
          <p:cNvPr id="26636" name="Text Box 12"/>
          <p:cNvSpPr txBox="1">
            <a:spLocks noChangeArrowheads="1"/>
          </p:cNvSpPr>
          <p:nvPr/>
        </p:nvSpPr>
        <p:spPr bwMode="auto">
          <a:xfrm>
            <a:off x="1922463" y="5283200"/>
            <a:ext cx="677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Water</a:t>
            </a:r>
          </a:p>
        </p:txBody>
      </p:sp>
      <p:sp>
        <p:nvSpPr>
          <p:cNvPr id="26637" name="Text Box 13"/>
          <p:cNvSpPr txBox="1">
            <a:spLocks noChangeArrowheads="1"/>
          </p:cNvSpPr>
          <p:nvPr/>
        </p:nvSpPr>
        <p:spPr bwMode="auto">
          <a:xfrm>
            <a:off x="5840413" y="4508500"/>
            <a:ext cx="171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Soil decomposers</a:t>
            </a:r>
          </a:p>
        </p:txBody>
      </p:sp>
      <p:sp>
        <p:nvSpPr>
          <p:cNvPr id="26638" name="Text Box 14"/>
          <p:cNvSpPr txBox="1">
            <a:spLocks noChangeArrowheads="1"/>
          </p:cNvSpPr>
          <p:nvPr/>
        </p:nvSpPr>
        <p:spPr bwMode="auto">
          <a:xfrm>
            <a:off x="3106738" y="5321300"/>
            <a:ext cx="2311400" cy="304800"/>
          </a:xfrm>
          <a:prstGeom prst="rect">
            <a:avLst/>
          </a:prstGeom>
          <a:solidFill>
            <a:srgbClr val="CC66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Soluble mineral nutrients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377950"/>
          </a:xfrm>
          <a:effectLst>
            <a:outerShdw dist="35921" dir="2700000" algn="ctr" rotWithShape="0">
              <a:schemeClr val="tx1"/>
            </a:outerShdw>
          </a:effectLst>
        </p:spPr>
        <p:txBody>
          <a:bodyPr/>
          <a:lstStyle/>
          <a:p>
            <a:pPr eaLnBrk="1" hangingPunct="1"/>
            <a:r>
              <a:rPr lang="en-US" sz="3600" smtClean="0"/>
              <a:t>Connections:  Food Webs and Energy Flow in Ecosystems</a:t>
            </a:r>
          </a:p>
        </p:txBody>
      </p:sp>
      <p:sp>
        <p:nvSpPr>
          <p:cNvPr id="27651" name="Line 3"/>
          <p:cNvSpPr>
            <a:spLocks noChangeShapeType="1"/>
          </p:cNvSpPr>
          <p:nvPr/>
        </p:nvSpPr>
        <p:spPr bwMode="auto">
          <a:xfrm>
            <a:off x="0" y="1377950"/>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60421" name="Text Box 5"/>
          <p:cNvSpPr txBox="1">
            <a:spLocks noChangeArrowheads="1"/>
          </p:cNvSpPr>
          <p:nvPr/>
        </p:nvSpPr>
        <p:spPr bwMode="auto">
          <a:xfrm>
            <a:off x="676275" y="1473200"/>
            <a:ext cx="324485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buClr>
                <a:srgbClr val="EAEAEA"/>
              </a:buClr>
              <a:buFont typeface="Wingdings" pitchFamily="2" charset="2"/>
              <a:buChar char="Ø"/>
            </a:pPr>
            <a:r>
              <a:rPr lang="en-US" sz="4000" b="1" u="none">
                <a:solidFill>
                  <a:schemeClr val="bg1"/>
                </a:solidFill>
                <a:latin typeface="Times New Roman" pitchFamily="18" charset="0"/>
              </a:rPr>
              <a:t>Food chains</a:t>
            </a:r>
          </a:p>
        </p:txBody>
      </p:sp>
      <p:sp>
        <p:nvSpPr>
          <p:cNvPr id="60422" name="Text Box 6"/>
          <p:cNvSpPr txBox="1">
            <a:spLocks noChangeArrowheads="1"/>
          </p:cNvSpPr>
          <p:nvPr/>
        </p:nvSpPr>
        <p:spPr bwMode="auto">
          <a:xfrm>
            <a:off x="5411788" y="1473200"/>
            <a:ext cx="29337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buClr>
                <a:srgbClr val="EAEAEA"/>
              </a:buClr>
              <a:buFont typeface="Wingdings" pitchFamily="2" charset="2"/>
              <a:buChar char="Ø"/>
            </a:pPr>
            <a:r>
              <a:rPr lang="en-US" sz="4000" b="1" u="none">
                <a:solidFill>
                  <a:schemeClr val="bg1"/>
                </a:solidFill>
                <a:latin typeface="Times New Roman" pitchFamily="18" charset="0"/>
              </a:rPr>
              <a:t>Food webs</a:t>
            </a:r>
          </a:p>
        </p:txBody>
      </p:sp>
      <p:pic>
        <p:nvPicPr>
          <p:cNvPr id="27654" name="Picture 7" descr="Slide19"/>
          <p:cNvPicPr>
            <a:picLocks noChangeAspect="1" noChangeArrowheads="1"/>
          </p:cNvPicPr>
          <p:nvPr/>
        </p:nvPicPr>
        <p:blipFill>
          <a:blip r:embed="rId3">
            <a:extLst>
              <a:ext uri="{28A0092B-C50C-407E-A947-70E740481C1C}">
                <a14:useLocalDpi xmlns:a14="http://schemas.microsoft.com/office/drawing/2010/main" val="0"/>
              </a:ext>
            </a:extLst>
          </a:blip>
          <a:srcRect t="7098" b="15216"/>
          <a:stretch>
            <a:fillRect/>
          </a:stretch>
        </p:blipFill>
        <p:spPr bwMode="auto">
          <a:xfrm>
            <a:off x="1143000" y="2289175"/>
            <a:ext cx="6858000" cy="3995738"/>
          </a:xfrm>
          <a:prstGeom prst="rect">
            <a:avLst/>
          </a:prstGeom>
          <a:noFill/>
          <a:ln w="9525">
            <a:solidFill>
              <a:schemeClr val="tx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slide(fromBottom)">
                                      <p:cBhvr>
                                        <p:cTn id="7" dur="500"/>
                                        <p:tgtEl>
                                          <p:spTgt spid="60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0422"/>
                                        </p:tgtEl>
                                        <p:attrNameLst>
                                          <p:attrName>style.visibility</p:attrName>
                                        </p:attrNameLst>
                                      </p:cBhvr>
                                      <p:to>
                                        <p:strVal val="visible"/>
                                      </p:to>
                                    </p:set>
                                    <p:animEffect transition="in" filter="slide(fromBottom)">
                                      <p:cBhvr>
                                        <p:cTn id="12" dur="5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utoUpdateAnimBg="0"/>
      <p:bldP spid="6042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655050" cy="6858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75" name="Text Box 3"/>
          <p:cNvSpPr txBox="1">
            <a:spLocks noChangeArrowheads="1"/>
          </p:cNvSpPr>
          <p:nvPr/>
        </p:nvSpPr>
        <p:spPr bwMode="auto">
          <a:xfrm>
            <a:off x="5519738" y="1066800"/>
            <a:ext cx="519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Sun</a:t>
            </a:r>
          </a:p>
        </p:txBody>
      </p:sp>
      <p:sp>
        <p:nvSpPr>
          <p:cNvPr id="28676" name="Text Box 4"/>
          <p:cNvSpPr txBox="1">
            <a:spLocks noChangeArrowheads="1"/>
          </p:cNvSpPr>
          <p:nvPr/>
        </p:nvSpPr>
        <p:spPr bwMode="auto">
          <a:xfrm>
            <a:off x="1930400" y="1765300"/>
            <a:ext cx="234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Producers (rooted plants)</a:t>
            </a:r>
          </a:p>
        </p:txBody>
      </p:sp>
      <p:sp>
        <p:nvSpPr>
          <p:cNvPr id="28677" name="Text Box 5"/>
          <p:cNvSpPr txBox="1">
            <a:spLocks noChangeArrowheads="1"/>
          </p:cNvSpPr>
          <p:nvPr/>
        </p:nvSpPr>
        <p:spPr bwMode="auto">
          <a:xfrm>
            <a:off x="3082925" y="2184400"/>
            <a:ext cx="2446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Producers (phytoplankton)</a:t>
            </a:r>
          </a:p>
        </p:txBody>
      </p:sp>
      <p:sp>
        <p:nvSpPr>
          <p:cNvPr id="28678" name="Text Box 6"/>
          <p:cNvSpPr txBox="1">
            <a:spLocks noChangeArrowheads="1"/>
          </p:cNvSpPr>
          <p:nvPr/>
        </p:nvSpPr>
        <p:spPr bwMode="auto">
          <a:xfrm>
            <a:off x="3082925" y="2508250"/>
            <a:ext cx="3051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Primary consumers (zooplankton)</a:t>
            </a:r>
          </a:p>
        </p:txBody>
      </p:sp>
      <p:sp>
        <p:nvSpPr>
          <p:cNvPr id="28679" name="Text Box 7"/>
          <p:cNvSpPr txBox="1">
            <a:spLocks noChangeArrowheads="1"/>
          </p:cNvSpPr>
          <p:nvPr/>
        </p:nvSpPr>
        <p:spPr bwMode="auto">
          <a:xfrm>
            <a:off x="4594225" y="2832100"/>
            <a:ext cx="2566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Secondary consumers (fish)</a:t>
            </a:r>
          </a:p>
        </p:txBody>
      </p:sp>
      <p:sp>
        <p:nvSpPr>
          <p:cNvPr id="28680" name="AutoShape 8"/>
          <p:cNvSpPr>
            <a:spLocks noChangeArrowheads="1"/>
          </p:cNvSpPr>
          <p:nvPr/>
        </p:nvSpPr>
        <p:spPr bwMode="auto">
          <a:xfrm>
            <a:off x="3937000" y="4089400"/>
            <a:ext cx="254000" cy="838200"/>
          </a:xfrm>
          <a:prstGeom prst="upArrow">
            <a:avLst>
              <a:gd name="adj1" fmla="val 50000"/>
              <a:gd name="adj2" fmla="val 82500"/>
            </a:avLst>
          </a:prstGeom>
          <a:solidFill>
            <a:srgbClr val="FFCC00"/>
          </a:solidFill>
          <a:ln w="12700">
            <a:solidFill>
              <a:srgbClr val="000000"/>
            </a:solidFill>
            <a:miter lim="800000"/>
            <a:headEnd/>
            <a:tailEnd/>
          </a:ln>
        </p:spPr>
        <p:txBody>
          <a:bodyPr wrap="none" anchor="ctr"/>
          <a:lstStyle/>
          <a:p>
            <a:endParaRPr lang="en-US"/>
          </a:p>
        </p:txBody>
      </p:sp>
      <p:sp>
        <p:nvSpPr>
          <p:cNvPr id="28681" name="AutoShape 9"/>
          <p:cNvSpPr>
            <a:spLocks noChangeArrowheads="1"/>
          </p:cNvSpPr>
          <p:nvPr/>
        </p:nvSpPr>
        <p:spPr bwMode="auto">
          <a:xfrm rot="2223566">
            <a:off x="2616200" y="2463800"/>
            <a:ext cx="393700" cy="203200"/>
          </a:xfrm>
          <a:prstGeom prst="rightArrow">
            <a:avLst>
              <a:gd name="adj1" fmla="val 50000"/>
              <a:gd name="adj2" fmla="val 48438"/>
            </a:avLst>
          </a:prstGeom>
          <a:solidFill>
            <a:srgbClr val="FFCC00"/>
          </a:solidFill>
          <a:ln w="12700">
            <a:solidFill>
              <a:srgbClr val="000000"/>
            </a:solidFill>
            <a:miter lim="800000"/>
            <a:headEnd/>
            <a:tailEnd/>
          </a:ln>
        </p:spPr>
        <p:txBody>
          <a:bodyPr wrap="none" anchor="ctr"/>
          <a:lstStyle/>
          <a:p>
            <a:pPr algn="ctr" eaLnBrk="0" hangingPunct="0"/>
            <a:endParaRPr lang="en-US" altLang="en-US" sz="1400" b="1" u="none">
              <a:solidFill>
                <a:schemeClr val="tx1"/>
              </a:solidFill>
            </a:endParaRPr>
          </a:p>
        </p:txBody>
      </p:sp>
      <p:sp>
        <p:nvSpPr>
          <p:cNvPr id="28682" name="AutoShape 10"/>
          <p:cNvSpPr>
            <a:spLocks noChangeArrowheads="1"/>
          </p:cNvSpPr>
          <p:nvPr/>
        </p:nvSpPr>
        <p:spPr bwMode="auto">
          <a:xfrm rot="2223566">
            <a:off x="3060700" y="2806700"/>
            <a:ext cx="393700" cy="203200"/>
          </a:xfrm>
          <a:prstGeom prst="rightArrow">
            <a:avLst>
              <a:gd name="adj1" fmla="val 50000"/>
              <a:gd name="adj2" fmla="val 48438"/>
            </a:avLst>
          </a:prstGeom>
          <a:solidFill>
            <a:srgbClr val="FFCC00"/>
          </a:solidFill>
          <a:ln w="12700">
            <a:solidFill>
              <a:srgbClr val="000000"/>
            </a:solidFill>
            <a:miter lim="800000"/>
            <a:headEnd/>
            <a:tailEnd/>
          </a:ln>
        </p:spPr>
        <p:txBody>
          <a:bodyPr wrap="none" anchor="ctr"/>
          <a:lstStyle/>
          <a:p>
            <a:pPr algn="ctr" eaLnBrk="0" hangingPunct="0"/>
            <a:endParaRPr lang="en-US" altLang="en-US" sz="1400" b="1" u="none">
              <a:solidFill>
                <a:schemeClr val="tx1"/>
              </a:solidFill>
            </a:endParaRPr>
          </a:p>
        </p:txBody>
      </p:sp>
      <p:sp>
        <p:nvSpPr>
          <p:cNvPr id="28683" name="AutoShape 11"/>
          <p:cNvSpPr>
            <a:spLocks noChangeArrowheads="1"/>
          </p:cNvSpPr>
          <p:nvPr/>
        </p:nvSpPr>
        <p:spPr bwMode="auto">
          <a:xfrm rot="1406677">
            <a:off x="4686300" y="3302000"/>
            <a:ext cx="393700" cy="203200"/>
          </a:xfrm>
          <a:prstGeom prst="rightArrow">
            <a:avLst>
              <a:gd name="adj1" fmla="val 50000"/>
              <a:gd name="adj2" fmla="val 48438"/>
            </a:avLst>
          </a:prstGeom>
          <a:solidFill>
            <a:srgbClr val="FFCC00"/>
          </a:solidFill>
          <a:ln w="12700">
            <a:solidFill>
              <a:srgbClr val="000000"/>
            </a:solidFill>
            <a:miter lim="800000"/>
            <a:headEnd/>
            <a:tailEnd/>
          </a:ln>
        </p:spPr>
        <p:txBody>
          <a:bodyPr wrap="none" anchor="ctr"/>
          <a:lstStyle/>
          <a:p>
            <a:pPr algn="ctr" eaLnBrk="0" hangingPunct="0"/>
            <a:endParaRPr lang="en-US" altLang="en-US" sz="1400" b="1" u="none">
              <a:solidFill>
                <a:schemeClr val="tx1"/>
              </a:solidFill>
            </a:endParaRPr>
          </a:p>
        </p:txBody>
      </p:sp>
      <p:sp>
        <p:nvSpPr>
          <p:cNvPr id="28684" name="Text Box 12"/>
          <p:cNvSpPr txBox="1">
            <a:spLocks noChangeArrowheads="1"/>
          </p:cNvSpPr>
          <p:nvPr/>
        </p:nvSpPr>
        <p:spPr bwMode="auto">
          <a:xfrm>
            <a:off x="4117975" y="4059238"/>
            <a:ext cx="1041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Dissolved</a:t>
            </a:r>
          </a:p>
          <a:p>
            <a:pPr algn="ctr"/>
            <a:r>
              <a:rPr lang="en-US" altLang="en-US" sz="1400" b="1" u="none">
                <a:solidFill>
                  <a:schemeClr val="tx1"/>
                </a:solidFill>
              </a:rPr>
              <a:t>chemicals</a:t>
            </a:r>
          </a:p>
        </p:txBody>
      </p:sp>
      <p:sp>
        <p:nvSpPr>
          <p:cNvPr id="28685" name="Text Box 13"/>
          <p:cNvSpPr txBox="1">
            <a:spLocks noChangeArrowheads="1"/>
          </p:cNvSpPr>
          <p:nvPr/>
        </p:nvSpPr>
        <p:spPr bwMode="auto">
          <a:xfrm>
            <a:off x="5567363" y="4249738"/>
            <a:ext cx="18303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Tertiary consumers</a:t>
            </a:r>
          </a:p>
          <a:p>
            <a:pPr algn="ctr"/>
            <a:r>
              <a:rPr lang="en-US" altLang="en-US" sz="1400" b="1" u="none">
                <a:solidFill>
                  <a:schemeClr val="tx1"/>
                </a:solidFill>
              </a:rPr>
              <a:t>(turtles)</a:t>
            </a:r>
          </a:p>
        </p:txBody>
      </p:sp>
      <p:sp>
        <p:nvSpPr>
          <p:cNvPr id="28686" name="Text Box 14"/>
          <p:cNvSpPr txBox="1">
            <a:spLocks noChangeArrowheads="1"/>
          </p:cNvSpPr>
          <p:nvPr/>
        </p:nvSpPr>
        <p:spPr bwMode="auto">
          <a:xfrm>
            <a:off x="4173538" y="4813300"/>
            <a:ext cx="982662" cy="304800"/>
          </a:xfrm>
          <a:prstGeom prst="rect">
            <a:avLst/>
          </a:prstGeom>
          <a:solidFill>
            <a:srgbClr val="CC66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bg1"/>
                </a:solidFill>
              </a:rPr>
              <a:t>Sediment</a:t>
            </a:r>
          </a:p>
        </p:txBody>
      </p:sp>
      <p:sp>
        <p:nvSpPr>
          <p:cNvPr id="28687" name="Text Box 15"/>
          <p:cNvSpPr txBox="1">
            <a:spLocks noChangeArrowheads="1"/>
          </p:cNvSpPr>
          <p:nvPr/>
        </p:nvSpPr>
        <p:spPr bwMode="auto">
          <a:xfrm>
            <a:off x="4456113" y="5219700"/>
            <a:ext cx="3048000" cy="304800"/>
          </a:xfrm>
          <a:prstGeom prst="rect">
            <a:avLst/>
          </a:prstGeom>
          <a:solidFill>
            <a:srgbClr val="CC66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bg1"/>
                </a:solidFill>
              </a:rPr>
              <a:t>Decomposers (bacteria and fungi)</a:t>
            </a:r>
          </a:p>
        </p:txBody>
      </p:sp>
      <p:sp>
        <p:nvSpPr>
          <p:cNvPr id="28688" name="Oval 16"/>
          <p:cNvSpPr>
            <a:spLocks noChangeArrowheads="1"/>
          </p:cNvSpPr>
          <p:nvPr/>
        </p:nvSpPr>
        <p:spPr bwMode="auto">
          <a:xfrm>
            <a:off x="1778000" y="3060700"/>
            <a:ext cx="762000" cy="78740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89" name="Oval 17"/>
          <p:cNvSpPr>
            <a:spLocks noChangeArrowheads="1"/>
          </p:cNvSpPr>
          <p:nvPr/>
        </p:nvSpPr>
        <p:spPr bwMode="auto">
          <a:xfrm>
            <a:off x="2311400" y="3619500"/>
            <a:ext cx="850900" cy="86360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90" name="Line 18"/>
          <p:cNvSpPr>
            <a:spLocks noChangeShapeType="1"/>
          </p:cNvSpPr>
          <p:nvPr/>
        </p:nvSpPr>
        <p:spPr bwMode="auto">
          <a:xfrm flipV="1">
            <a:off x="2146300" y="2362200"/>
            <a:ext cx="444500" cy="6985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1" name="Line 19"/>
          <p:cNvSpPr>
            <a:spLocks noChangeShapeType="1"/>
          </p:cNvSpPr>
          <p:nvPr/>
        </p:nvSpPr>
        <p:spPr bwMode="auto">
          <a:xfrm flipV="1">
            <a:off x="2781300" y="2882900"/>
            <a:ext cx="152400" cy="7366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0"/>
            <a:ext cx="5448300" cy="6832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699" name="Text Box 3"/>
          <p:cNvSpPr txBox="1">
            <a:spLocks noChangeArrowheads="1"/>
          </p:cNvSpPr>
          <p:nvPr/>
        </p:nvSpPr>
        <p:spPr bwMode="auto">
          <a:xfrm>
            <a:off x="3073400" y="300038"/>
            <a:ext cx="6588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100" b="1" u="none">
                <a:solidFill>
                  <a:schemeClr val="tx1"/>
                </a:solidFill>
              </a:rPr>
              <a:t>Human</a:t>
            </a:r>
            <a:endParaRPr lang="en-US" altLang="en-US" sz="1400" b="1" u="none">
              <a:solidFill>
                <a:schemeClr val="tx1"/>
              </a:solidFill>
            </a:endParaRPr>
          </a:p>
        </p:txBody>
      </p:sp>
      <p:sp>
        <p:nvSpPr>
          <p:cNvPr id="29700" name="Text Box 4"/>
          <p:cNvSpPr txBox="1">
            <a:spLocks noChangeArrowheads="1"/>
          </p:cNvSpPr>
          <p:nvPr/>
        </p:nvSpPr>
        <p:spPr bwMode="auto">
          <a:xfrm>
            <a:off x="2757488" y="681038"/>
            <a:ext cx="9128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100" b="1" u="none">
                <a:solidFill>
                  <a:schemeClr val="tx1"/>
                </a:solidFill>
              </a:rPr>
              <a:t>Blue whale</a:t>
            </a:r>
            <a:endParaRPr lang="en-US" altLang="en-US" sz="1400" b="1" u="none">
              <a:solidFill>
                <a:schemeClr val="tx1"/>
              </a:solidFill>
            </a:endParaRPr>
          </a:p>
        </p:txBody>
      </p:sp>
      <p:sp>
        <p:nvSpPr>
          <p:cNvPr id="29701" name="Text Box 5"/>
          <p:cNvSpPr txBox="1">
            <a:spLocks noChangeArrowheads="1"/>
          </p:cNvSpPr>
          <p:nvPr/>
        </p:nvSpPr>
        <p:spPr bwMode="auto">
          <a:xfrm>
            <a:off x="3760788" y="681038"/>
            <a:ext cx="10445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100" b="1" u="none">
                <a:solidFill>
                  <a:schemeClr val="tx1"/>
                </a:solidFill>
              </a:rPr>
              <a:t>Sperm whale</a:t>
            </a:r>
            <a:endParaRPr lang="en-US" altLang="en-US" sz="1400" b="1" u="none">
              <a:solidFill>
                <a:schemeClr val="tx1"/>
              </a:solidFill>
            </a:endParaRPr>
          </a:p>
        </p:txBody>
      </p:sp>
      <p:sp>
        <p:nvSpPr>
          <p:cNvPr id="29702" name="Text Box 6"/>
          <p:cNvSpPr txBox="1">
            <a:spLocks noChangeArrowheads="1"/>
          </p:cNvSpPr>
          <p:nvPr/>
        </p:nvSpPr>
        <p:spPr bwMode="auto">
          <a:xfrm>
            <a:off x="1479550" y="1633538"/>
            <a:ext cx="11461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100" b="1" u="none">
                <a:solidFill>
                  <a:schemeClr val="tx1"/>
                </a:solidFill>
              </a:rPr>
              <a:t>Crabeater seal</a:t>
            </a:r>
            <a:endParaRPr lang="en-US" altLang="en-US" sz="1400" b="1" u="none">
              <a:solidFill>
                <a:schemeClr val="tx1"/>
              </a:solidFill>
            </a:endParaRPr>
          </a:p>
        </p:txBody>
      </p:sp>
      <p:sp>
        <p:nvSpPr>
          <p:cNvPr id="29703" name="Text Box 7"/>
          <p:cNvSpPr txBox="1">
            <a:spLocks noChangeArrowheads="1"/>
          </p:cNvSpPr>
          <p:nvPr/>
        </p:nvSpPr>
        <p:spPr bwMode="auto">
          <a:xfrm>
            <a:off x="2974975" y="1147763"/>
            <a:ext cx="571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100" b="1" u="none">
                <a:solidFill>
                  <a:schemeClr val="tx1"/>
                </a:solidFill>
              </a:rPr>
              <a:t>Killer</a:t>
            </a:r>
          </a:p>
          <a:p>
            <a:pPr algn="ctr">
              <a:lnSpc>
                <a:spcPct val="90000"/>
              </a:lnSpc>
            </a:pPr>
            <a:r>
              <a:rPr lang="en-US" altLang="en-US" sz="1100" b="1" u="none">
                <a:solidFill>
                  <a:schemeClr val="tx1"/>
                </a:solidFill>
              </a:rPr>
              <a:t>whale</a:t>
            </a:r>
            <a:endParaRPr lang="en-US" altLang="en-US" sz="1400" b="1" u="none">
              <a:solidFill>
                <a:schemeClr val="tx1"/>
              </a:solidFill>
            </a:endParaRPr>
          </a:p>
        </p:txBody>
      </p:sp>
      <p:sp>
        <p:nvSpPr>
          <p:cNvPr id="29704" name="Text Box 8"/>
          <p:cNvSpPr txBox="1">
            <a:spLocks noChangeArrowheads="1"/>
          </p:cNvSpPr>
          <p:nvPr/>
        </p:nvSpPr>
        <p:spPr bwMode="auto">
          <a:xfrm>
            <a:off x="5008563" y="1363663"/>
            <a:ext cx="774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r">
              <a:lnSpc>
                <a:spcPct val="90000"/>
              </a:lnSpc>
            </a:pPr>
            <a:r>
              <a:rPr lang="en-US" altLang="en-US" sz="1100" b="1" u="none">
                <a:solidFill>
                  <a:schemeClr val="tx1"/>
                </a:solidFill>
              </a:rPr>
              <a:t>Elephant</a:t>
            </a:r>
          </a:p>
          <a:p>
            <a:pPr algn="r">
              <a:lnSpc>
                <a:spcPct val="90000"/>
              </a:lnSpc>
            </a:pPr>
            <a:r>
              <a:rPr lang="en-US" altLang="en-US" sz="1100" b="1" u="none">
                <a:solidFill>
                  <a:schemeClr val="tx1"/>
                </a:solidFill>
              </a:rPr>
              <a:t>seal</a:t>
            </a:r>
            <a:endParaRPr lang="en-US" altLang="en-US" sz="1000" u="none">
              <a:solidFill>
                <a:schemeClr val="tx1"/>
              </a:solidFill>
            </a:endParaRPr>
          </a:p>
        </p:txBody>
      </p:sp>
      <p:sp>
        <p:nvSpPr>
          <p:cNvPr id="29705" name="Text Box 9"/>
          <p:cNvSpPr txBox="1">
            <a:spLocks noChangeArrowheads="1"/>
          </p:cNvSpPr>
          <p:nvPr/>
        </p:nvSpPr>
        <p:spPr bwMode="auto">
          <a:xfrm>
            <a:off x="2978150" y="2087563"/>
            <a:ext cx="736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nSpc>
                <a:spcPct val="90000"/>
              </a:lnSpc>
            </a:pPr>
            <a:r>
              <a:rPr lang="en-US" altLang="en-US" sz="1100" b="1" u="none">
                <a:solidFill>
                  <a:schemeClr val="tx1"/>
                </a:solidFill>
              </a:rPr>
              <a:t>Leopard</a:t>
            </a:r>
          </a:p>
          <a:p>
            <a:pPr>
              <a:lnSpc>
                <a:spcPct val="90000"/>
              </a:lnSpc>
            </a:pPr>
            <a:r>
              <a:rPr lang="en-US" altLang="en-US" sz="1100" b="1" u="none">
                <a:solidFill>
                  <a:schemeClr val="tx1"/>
                </a:solidFill>
              </a:rPr>
              <a:t>seal</a:t>
            </a:r>
            <a:endParaRPr lang="en-US" altLang="en-US" sz="1000" u="none">
              <a:solidFill>
                <a:schemeClr val="tx1"/>
              </a:solidFill>
            </a:endParaRPr>
          </a:p>
        </p:txBody>
      </p:sp>
      <p:sp>
        <p:nvSpPr>
          <p:cNvPr id="29706" name="Text Box 10"/>
          <p:cNvSpPr txBox="1">
            <a:spLocks noChangeArrowheads="1"/>
          </p:cNvSpPr>
          <p:nvPr/>
        </p:nvSpPr>
        <p:spPr bwMode="auto">
          <a:xfrm>
            <a:off x="1250950" y="3251200"/>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altLang="en-US" sz="1100" b="1" u="none">
                <a:solidFill>
                  <a:schemeClr val="tx1"/>
                </a:solidFill>
              </a:rPr>
              <a:t>Adélie</a:t>
            </a:r>
          </a:p>
          <a:p>
            <a:r>
              <a:rPr lang="en-US" altLang="en-US" sz="1100" b="1" u="none">
                <a:solidFill>
                  <a:schemeClr val="tx1"/>
                </a:solidFill>
              </a:rPr>
              <a:t>penguins</a:t>
            </a:r>
            <a:endParaRPr lang="en-US" altLang="en-US" sz="1000" u="none">
              <a:solidFill>
                <a:schemeClr val="tx1"/>
              </a:solidFill>
            </a:endParaRPr>
          </a:p>
        </p:txBody>
      </p:sp>
      <p:sp>
        <p:nvSpPr>
          <p:cNvPr id="29707" name="Text Box 11"/>
          <p:cNvSpPr txBox="1">
            <a:spLocks noChangeArrowheads="1"/>
          </p:cNvSpPr>
          <p:nvPr/>
        </p:nvSpPr>
        <p:spPr bwMode="auto">
          <a:xfrm>
            <a:off x="2520950" y="3398838"/>
            <a:ext cx="5715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altLang="en-US" sz="1100" b="1" u="none">
                <a:solidFill>
                  <a:schemeClr val="tx1"/>
                </a:solidFill>
              </a:rPr>
              <a:t>Petrel</a:t>
            </a:r>
            <a:endParaRPr lang="en-US" altLang="en-US" sz="1000" u="none">
              <a:solidFill>
                <a:schemeClr val="tx1"/>
              </a:solidFill>
            </a:endParaRPr>
          </a:p>
        </p:txBody>
      </p:sp>
      <p:sp>
        <p:nvSpPr>
          <p:cNvPr id="29708" name="Text Box 12"/>
          <p:cNvSpPr txBox="1">
            <a:spLocks noChangeArrowheads="1"/>
          </p:cNvSpPr>
          <p:nvPr/>
        </p:nvSpPr>
        <p:spPr bwMode="auto">
          <a:xfrm>
            <a:off x="3981450" y="4567238"/>
            <a:ext cx="4714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altLang="en-US" sz="1100" b="1" u="none">
                <a:solidFill>
                  <a:schemeClr val="tx1"/>
                </a:solidFill>
              </a:rPr>
              <a:t>Fish</a:t>
            </a:r>
            <a:endParaRPr lang="en-US" altLang="en-US" sz="1000" u="none">
              <a:solidFill>
                <a:schemeClr val="tx1"/>
              </a:solidFill>
            </a:endParaRPr>
          </a:p>
        </p:txBody>
      </p:sp>
      <p:sp>
        <p:nvSpPr>
          <p:cNvPr id="29709" name="Text Box 13"/>
          <p:cNvSpPr txBox="1">
            <a:spLocks noChangeArrowheads="1"/>
          </p:cNvSpPr>
          <p:nvPr/>
        </p:nvSpPr>
        <p:spPr bwMode="auto">
          <a:xfrm>
            <a:off x="5772150" y="4173538"/>
            <a:ext cx="5730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altLang="en-US" sz="1100" b="1" u="none">
                <a:solidFill>
                  <a:schemeClr val="tx1"/>
                </a:solidFill>
              </a:rPr>
              <a:t>Squid</a:t>
            </a:r>
            <a:endParaRPr lang="en-US" altLang="en-US" sz="1000" u="none">
              <a:solidFill>
                <a:schemeClr val="tx1"/>
              </a:solidFill>
            </a:endParaRPr>
          </a:p>
        </p:txBody>
      </p:sp>
      <p:sp>
        <p:nvSpPr>
          <p:cNvPr id="29710" name="Text Box 14"/>
          <p:cNvSpPr txBox="1">
            <a:spLocks noChangeArrowheads="1"/>
          </p:cNvSpPr>
          <p:nvPr/>
        </p:nvSpPr>
        <p:spPr bwMode="auto">
          <a:xfrm>
            <a:off x="2965450" y="4833938"/>
            <a:ext cx="1628775" cy="260350"/>
          </a:xfrm>
          <a:prstGeom prst="rect">
            <a:avLst/>
          </a:prstGeom>
          <a:solidFill>
            <a:srgbClr val="CC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altLang="en-US" sz="1100" b="1" u="none">
                <a:solidFill>
                  <a:schemeClr val="tx1"/>
                </a:solidFill>
              </a:rPr>
              <a:t>Carnivorous plankton</a:t>
            </a:r>
            <a:endParaRPr lang="en-US" altLang="en-US" sz="1000" u="none">
              <a:solidFill>
                <a:schemeClr val="tx1"/>
              </a:solidFill>
            </a:endParaRPr>
          </a:p>
        </p:txBody>
      </p:sp>
      <p:sp>
        <p:nvSpPr>
          <p:cNvPr id="29711" name="Text Box 15"/>
          <p:cNvSpPr txBox="1">
            <a:spLocks noChangeArrowheads="1"/>
          </p:cNvSpPr>
          <p:nvPr/>
        </p:nvSpPr>
        <p:spPr bwMode="auto">
          <a:xfrm>
            <a:off x="1936750" y="6116638"/>
            <a:ext cx="4540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altLang="en-US" sz="1100" b="1" u="none">
                <a:solidFill>
                  <a:schemeClr val="tx1"/>
                </a:solidFill>
              </a:rPr>
              <a:t>Krill</a:t>
            </a:r>
            <a:endParaRPr lang="en-US" altLang="en-US" sz="1000" u="none">
              <a:solidFill>
                <a:schemeClr val="tx1"/>
              </a:solidFill>
            </a:endParaRPr>
          </a:p>
        </p:txBody>
      </p:sp>
      <p:sp>
        <p:nvSpPr>
          <p:cNvPr id="29712" name="Text Box 16"/>
          <p:cNvSpPr txBox="1">
            <a:spLocks noChangeArrowheads="1"/>
          </p:cNvSpPr>
          <p:nvPr/>
        </p:nvSpPr>
        <p:spPr bwMode="auto">
          <a:xfrm>
            <a:off x="3943350" y="6470650"/>
            <a:ext cx="11557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altLang="en-US" sz="1100" b="1" u="none">
                <a:solidFill>
                  <a:schemeClr val="tx1"/>
                </a:solidFill>
              </a:rPr>
              <a:t>Phytoplankton</a:t>
            </a:r>
            <a:endParaRPr lang="en-US" altLang="en-US" sz="1000" u="none">
              <a:solidFill>
                <a:schemeClr val="tx1"/>
              </a:solidFill>
            </a:endParaRPr>
          </a:p>
        </p:txBody>
      </p:sp>
      <p:sp>
        <p:nvSpPr>
          <p:cNvPr id="29713" name="Text Box 17"/>
          <p:cNvSpPr txBox="1">
            <a:spLocks noChangeArrowheads="1"/>
          </p:cNvSpPr>
          <p:nvPr/>
        </p:nvSpPr>
        <p:spPr bwMode="auto">
          <a:xfrm>
            <a:off x="5314950" y="5743575"/>
            <a:ext cx="10080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nSpc>
                <a:spcPct val="90000"/>
              </a:lnSpc>
            </a:pPr>
            <a:r>
              <a:rPr lang="en-US" altLang="en-US" sz="1100" b="1" u="none">
                <a:solidFill>
                  <a:schemeClr val="tx1"/>
                </a:solidFill>
              </a:rPr>
              <a:t>Herbivorous</a:t>
            </a:r>
          </a:p>
          <a:p>
            <a:pPr>
              <a:lnSpc>
                <a:spcPct val="90000"/>
              </a:lnSpc>
            </a:pPr>
            <a:r>
              <a:rPr lang="en-US" altLang="en-US" sz="1100" b="1" u="none">
                <a:solidFill>
                  <a:schemeClr val="tx1"/>
                </a:solidFill>
              </a:rPr>
              <a:t>zooplankton</a:t>
            </a:r>
            <a:endParaRPr lang="en-US" altLang="en-US" sz="1000" u="none">
              <a:solidFill>
                <a:schemeClr val="tx1"/>
              </a:solidFill>
            </a:endParaRPr>
          </a:p>
        </p:txBody>
      </p:sp>
      <p:sp>
        <p:nvSpPr>
          <p:cNvPr id="29714" name="Text Box 18"/>
          <p:cNvSpPr txBox="1">
            <a:spLocks noChangeArrowheads="1"/>
          </p:cNvSpPr>
          <p:nvPr/>
        </p:nvSpPr>
        <p:spPr bwMode="auto">
          <a:xfrm>
            <a:off x="3849688" y="2871788"/>
            <a:ext cx="7588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100" b="1" u="none"/>
              <a:t>Emperor</a:t>
            </a:r>
          </a:p>
          <a:p>
            <a:pPr algn="ctr"/>
            <a:r>
              <a:rPr lang="en-US" altLang="en-US" sz="1100" b="1" u="none"/>
              <a:t>penguin</a:t>
            </a:r>
            <a:endParaRPr lang="en-US" altLang="en-US" sz="1200" u="none"/>
          </a:p>
        </p:txBody>
      </p:sp>
      <p:sp>
        <p:nvSpPr>
          <p:cNvPr id="29715" name="Rectangle 19"/>
          <p:cNvSpPr>
            <a:spLocks noGrp="1" noChangeArrowheads="1"/>
          </p:cNvSpPr>
          <p:nvPr>
            <p:ph type="title" idx="4294967295"/>
          </p:nvPr>
        </p:nvSpPr>
        <p:spPr/>
        <p:txBody>
          <a:bodyPr/>
          <a:lstStyle/>
          <a:p>
            <a:pPr eaLnBrk="1" hangingPunct="1"/>
            <a:endParaRPr lang="en-US"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525838" y="-76200"/>
            <a:ext cx="5181600" cy="1219200"/>
          </a:xfrm>
        </p:spPr>
        <p:txBody>
          <a:bodyPr/>
          <a:lstStyle/>
          <a:p>
            <a:pPr eaLnBrk="1" hangingPunct="1">
              <a:defRPr/>
            </a:pPr>
            <a:r>
              <a:rPr lang="en-US" dirty="0" smtClean="0">
                <a:solidFill>
                  <a:schemeClr val="bg1"/>
                </a:solidFill>
              </a:rPr>
              <a:t>Ecological Pyramids</a:t>
            </a:r>
          </a:p>
        </p:txBody>
      </p:sp>
      <p:sp>
        <p:nvSpPr>
          <p:cNvPr id="30723" name="Line 3"/>
          <p:cNvSpPr>
            <a:spLocks noChangeShapeType="1"/>
          </p:cNvSpPr>
          <p:nvPr/>
        </p:nvSpPr>
        <p:spPr bwMode="auto">
          <a:xfrm>
            <a:off x="288925" y="1162050"/>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62468" name="Text Box 4"/>
          <p:cNvSpPr txBox="1">
            <a:spLocks noChangeArrowheads="1"/>
          </p:cNvSpPr>
          <p:nvPr/>
        </p:nvSpPr>
        <p:spPr bwMode="auto">
          <a:xfrm>
            <a:off x="266700" y="100013"/>
            <a:ext cx="2913063" cy="1323975"/>
          </a:xfrm>
          <a:prstGeom prst="rect">
            <a:avLst/>
          </a:prstGeom>
          <a:solidFill>
            <a:schemeClr val="tx2"/>
          </a:soli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buClr>
                <a:srgbClr val="EAEAEA"/>
              </a:buClr>
              <a:buFont typeface="Wingdings" pitchFamily="2" charset="2"/>
              <a:buChar char="Ø"/>
            </a:pPr>
            <a:r>
              <a:rPr lang="en-US" sz="2800" b="1" u="none">
                <a:solidFill>
                  <a:schemeClr val="bg1"/>
                </a:solidFill>
                <a:latin typeface="Times New Roman" pitchFamily="18" charset="0"/>
              </a:rPr>
              <a:t>Pyramid of</a:t>
            </a:r>
            <a:br>
              <a:rPr lang="en-US" sz="2800" b="1" u="none">
                <a:solidFill>
                  <a:schemeClr val="bg1"/>
                </a:solidFill>
                <a:latin typeface="Times New Roman" pitchFamily="18" charset="0"/>
              </a:rPr>
            </a:br>
            <a:r>
              <a:rPr lang="en-US" sz="2800" b="1" u="none">
                <a:solidFill>
                  <a:schemeClr val="bg1"/>
                </a:solidFill>
                <a:latin typeface="Times New Roman" pitchFamily="18" charset="0"/>
              </a:rPr>
              <a:t>energy flow </a:t>
            </a:r>
            <a:r>
              <a:rPr lang="en-US" sz="2400" b="1" u="none">
                <a:solidFill>
                  <a:schemeClr val="bg1"/>
                </a:solidFill>
                <a:latin typeface="Times New Roman" pitchFamily="18" charset="0"/>
              </a:rPr>
              <a:t>– </a:t>
            </a:r>
          </a:p>
          <a:p>
            <a:pPr>
              <a:buClr>
                <a:srgbClr val="EAEAEA"/>
              </a:buClr>
              <a:buFont typeface="Wingdings" pitchFamily="2" charset="2"/>
              <a:buChar char="Ø"/>
            </a:pPr>
            <a:r>
              <a:rPr lang="en-US" sz="2400" b="1" u="none">
                <a:solidFill>
                  <a:schemeClr val="bg1"/>
                </a:solidFill>
                <a:latin typeface="Times New Roman" pitchFamily="18" charset="0"/>
              </a:rPr>
              <a:t>Energy decreases</a:t>
            </a:r>
            <a:endParaRPr lang="en-US" sz="3600" b="1" u="none">
              <a:solidFill>
                <a:schemeClr val="bg1"/>
              </a:solidFill>
              <a:latin typeface="Times New Roman" pitchFamily="18" charset="0"/>
            </a:endParaRPr>
          </a:p>
        </p:txBody>
      </p:sp>
      <p:sp>
        <p:nvSpPr>
          <p:cNvPr id="30725" name="Text Box 5"/>
          <p:cNvSpPr txBox="1">
            <a:spLocks noChangeArrowheads="1"/>
          </p:cNvSpPr>
          <p:nvPr/>
        </p:nvSpPr>
        <p:spPr bwMode="auto">
          <a:xfrm>
            <a:off x="206375" y="2743200"/>
            <a:ext cx="18415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buClr>
                <a:srgbClr val="EAEAEA"/>
              </a:buClr>
              <a:buFont typeface="Wingdings" pitchFamily="2" charset="2"/>
              <a:buNone/>
            </a:pPr>
            <a:endParaRPr lang="en-US" sz="3600" b="1" u="none">
              <a:solidFill>
                <a:schemeClr val="bg1"/>
              </a:solidFill>
              <a:latin typeface="Times New Roman" pitchFamily="18" charset="0"/>
            </a:endParaRPr>
          </a:p>
        </p:txBody>
      </p:sp>
      <p:sp>
        <p:nvSpPr>
          <p:cNvPr id="62470" name="Text Box 6"/>
          <p:cNvSpPr txBox="1">
            <a:spLocks noChangeArrowheads="1"/>
          </p:cNvSpPr>
          <p:nvPr/>
        </p:nvSpPr>
        <p:spPr bwMode="auto">
          <a:xfrm>
            <a:off x="161925" y="1423988"/>
            <a:ext cx="3124200" cy="2062162"/>
          </a:xfrm>
          <a:prstGeom prst="rect">
            <a:avLst/>
          </a:prstGeom>
          <a:solidFill>
            <a:srgbClr val="FFC000"/>
          </a:soli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9263" indent="-449263"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buClr>
                <a:srgbClr val="EAEAEA"/>
              </a:buClr>
              <a:buFont typeface="Wingdings" pitchFamily="2" charset="2"/>
              <a:buChar char="Ø"/>
            </a:pPr>
            <a:r>
              <a:rPr lang="en-US" sz="2800" b="1" u="none">
                <a:solidFill>
                  <a:schemeClr val="bg1"/>
                </a:solidFill>
                <a:latin typeface="Times New Roman" pitchFamily="18" charset="0"/>
              </a:rPr>
              <a:t>Pyramid of</a:t>
            </a:r>
            <a:br>
              <a:rPr lang="en-US" sz="2800" b="1" u="none">
                <a:solidFill>
                  <a:schemeClr val="bg1"/>
                </a:solidFill>
                <a:latin typeface="Times New Roman" pitchFamily="18" charset="0"/>
              </a:rPr>
            </a:br>
            <a:r>
              <a:rPr lang="en-US" sz="2800" b="1" u="none">
                <a:solidFill>
                  <a:schemeClr val="bg1"/>
                </a:solidFill>
                <a:latin typeface="Times New Roman" pitchFamily="18" charset="0"/>
              </a:rPr>
              <a:t>biomass (</a:t>
            </a:r>
            <a:r>
              <a:rPr lang="en-US" sz="2400" b="1" u="none">
                <a:solidFill>
                  <a:schemeClr val="bg1"/>
                </a:solidFill>
                <a:latin typeface="Times New Roman" pitchFamily="18" charset="0"/>
              </a:rPr>
              <a:t>dry weight of all organic matter in organisms</a:t>
            </a:r>
          </a:p>
        </p:txBody>
      </p:sp>
      <p:sp>
        <p:nvSpPr>
          <p:cNvPr id="62471" name="Text Box 7"/>
          <p:cNvSpPr txBox="1">
            <a:spLocks noChangeArrowheads="1"/>
          </p:cNvSpPr>
          <p:nvPr/>
        </p:nvSpPr>
        <p:spPr bwMode="auto">
          <a:xfrm>
            <a:off x="528638" y="3517900"/>
            <a:ext cx="2365375" cy="954088"/>
          </a:xfrm>
          <a:prstGeom prst="rect">
            <a:avLst/>
          </a:prstGeom>
          <a:solidFill>
            <a:srgbClr val="D6432A"/>
          </a:soli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buClr>
                <a:srgbClr val="EAEAEA"/>
              </a:buClr>
              <a:buFont typeface="Wingdings" pitchFamily="2" charset="2"/>
              <a:buChar char="Ø"/>
            </a:pPr>
            <a:r>
              <a:rPr lang="en-US" sz="2800" b="1" u="none">
                <a:solidFill>
                  <a:schemeClr val="bg1"/>
                </a:solidFill>
                <a:latin typeface="Times New Roman" pitchFamily="18" charset="0"/>
              </a:rPr>
              <a:t>Pyramid of</a:t>
            </a:r>
            <a:br>
              <a:rPr lang="en-US" sz="2800" b="1" u="none">
                <a:solidFill>
                  <a:schemeClr val="bg1"/>
                </a:solidFill>
                <a:latin typeface="Times New Roman" pitchFamily="18" charset="0"/>
              </a:rPr>
            </a:br>
            <a:r>
              <a:rPr lang="en-US" sz="2800" b="1" u="none">
                <a:solidFill>
                  <a:schemeClr val="bg1"/>
                </a:solidFill>
                <a:latin typeface="Times New Roman" pitchFamily="18" charset="0"/>
              </a:rPr>
              <a:t>numbers</a:t>
            </a:r>
          </a:p>
        </p:txBody>
      </p:sp>
      <p:pic>
        <p:nvPicPr>
          <p:cNvPr id="30728" name="Picture 8" descr="Slide21"/>
          <p:cNvPicPr>
            <a:picLocks noChangeAspect="1" noChangeArrowheads="1"/>
          </p:cNvPicPr>
          <p:nvPr/>
        </p:nvPicPr>
        <p:blipFill>
          <a:blip r:embed="rId2">
            <a:extLst>
              <a:ext uri="{28A0092B-C50C-407E-A947-70E740481C1C}">
                <a14:useLocalDpi xmlns:a14="http://schemas.microsoft.com/office/drawing/2010/main" val="0"/>
              </a:ext>
            </a:extLst>
          </a:blip>
          <a:srcRect r="19907"/>
          <a:stretch>
            <a:fillRect/>
          </a:stretch>
        </p:blipFill>
        <p:spPr bwMode="auto">
          <a:xfrm>
            <a:off x="3543300" y="1423988"/>
            <a:ext cx="5492750" cy="5143500"/>
          </a:xfrm>
          <a:prstGeom prst="rect">
            <a:avLst/>
          </a:prstGeom>
          <a:noFill/>
          <a:ln w="9525">
            <a:solidFill>
              <a:schemeClr val="tx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30729" name="Text Box 9"/>
          <p:cNvSpPr txBox="1">
            <a:spLocks noChangeArrowheads="1"/>
          </p:cNvSpPr>
          <p:nvPr/>
        </p:nvSpPr>
        <p:spPr bwMode="auto">
          <a:xfrm>
            <a:off x="3956050" y="1814513"/>
            <a:ext cx="219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sz="2400" b="1" i="1" u="none">
                <a:solidFill>
                  <a:schemeClr val="tx1"/>
                </a:solidFill>
              </a:rPr>
              <a:t>Fig. 4-20 p. 79</a:t>
            </a:r>
          </a:p>
        </p:txBody>
      </p:sp>
      <p:sp>
        <p:nvSpPr>
          <p:cNvPr id="2" name="Rectangle 1"/>
          <p:cNvSpPr/>
          <p:nvPr/>
        </p:nvSpPr>
        <p:spPr>
          <a:xfrm>
            <a:off x="0" y="4475163"/>
            <a:ext cx="3571875" cy="2382837"/>
          </a:xfrm>
          <a:prstGeom prst="rect">
            <a:avLst/>
          </a:prstGeom>
          <a:solidFill>
            <a:srgbClr val="FFC000"/>
          </a:solidFill>
        </p:spPr>
        <p:txBody>
          <a:bodyPr>
            <a:spAutoFit/>
          </a:bodyPr>
          <a:lstStyle/>
          <a:p>
            <a:pPr marL="342900" indent="-342900">
              <a:spcBef>
                <a:spcPct val="20000"/>
              </a:spcBef>
              <a:buClr>
                <a:srgbClr val="FFCC00"/>
              </a:buClr>
              <a:buSzPct val="120000"/>
              <a:buFontTx/>
              <a:buChar char="•"/>
              <a:defRPr/>
            </a:pPr>
            <a:r>
              <a:rPr lang="en-US" sz="2400" kern="0" dirty="0">
                <a:solidFill>
                  <a:srgbClr val="FFFFFF"/>
                </a:solidFill>
                <a:effectLst>
                  <a:outerShdw blurRad="38100" dist="38100" dir="2700000" algn="tl">
                    <a:srgbClr val="000000"/>
                  </a:outerShdw>
                </a:effectLst>
                <a:latin typeface="Tahoma"/>
              </a:rPr>
              <a:t>Ecological efficiency</a:t>
            </a:r>
            <a:r>
              <a:rPr lang="en-US" sz="2400" u="none" kern="0" dirty="0">
                <a:solidFill>
                  <a:srgbClr val="FFFFFF"/>
                </a:solidFill>
                <a:effectLst>
                  <a:outerShdw blurRad="38100" dist="38100" dir="2700000" algn="tl">
                    <a:srgbClr val="000000"/>
                  </a:outerShdw>
                </a:effectLst>
                <a:latin typeface="Tahoma"/>
              </a:rPr>
              <a:t>-amount of usable energy transferred as biomass </a:t>
            </a:r>
          </a:p>
          <a:p>
            <a:pPr marL="342900" indent="-342900">
              <a:spcBef>
                <a:spcPct val="20000"/>
              </a:spcBef>
              <a:buClr>
                <a:srgbClr val="FFCC00"/>
              </a:buClr>
              <a:buSzPct val="120000"/>
              <a:buFontTx/>
              <a:buChar char="•"/>
              <a:defRPr/>
            </a:pPr>
            <a:r>
              <a:rPr lang="en-US" sz="2400" u="none" kern="0" dirty="0">
                <a:solidFill>
                  <a:srgbClr val="FFFFFF"/>
                </a:solidFill>
                <a:effectLst>
                  <a:outerShdw blurRad="38100" dist="38100" dir="2700000" algn="tl">
                    <a:srgbClr val="000000"/>
                  </a:outerShdw>
                </a:effectLst>
                <a:latin typeface="Tahoma"/>
              </a:rPr>
              <a:t>Ranges from 5%-20% (10% typical)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wipe(down)">
                                      <p:cBhvr>
                                        <p:cTn id="7" dur="580">
                                          <p:stCondLst>
                                            <p:cond delay="0"/>
                                          </p:stCondLst>
                                        </p:cTn>
                                        <p:tgtEl>
                                          <p:spTgt spid="62468"/>
                                        </p:tgtEl>
                                      </p:cBhvr>
                                    </p:animEffect>
                                    <p:anim calcmode="lin" valueType="num">
                                      <p:cBhvr>
                                        <p:cTn id="8" dur="1822" tmFilter="0,0; 0.14,0.36; 0.43,0.73; 0.71,0.91; 1.0,1.0">
                                          <p:stCondLst>
                                            <p:cond delay="0"/>
                                          </p:stCondLst>
                                        </p:cTn>
                                        <p:tgtEl>
                                          <p:spTgt spid="6246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246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246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246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2468"/>
                                        </p:tgtEl>
                                        <p:attrNameLst>
                                          <p:attrName>ppt_y</p:attrName>
                                        </p:attrNameLst>
                                      </p:cBhvr>
                                      <p:tavLst>
                                        <p:tav tm="0" fmla="#ppt_y-sin(pi*$)/81">
                                          <p:val>
                                            <p:fltVal val="0"/>
                                          </p:val>
                                        </p:tav>
                                        <p:tav tm="100000">
                                          <p:val>
                                            <p:fltVal val="1"/>
                                          </p:val>
                                        </p:tav>
                                      </p:tavLst>
                                    </p:anim>
                                    <p:animScale>
                                      <p:cBhvr>
                                        <p:cTn id="13" dur="26">
                                          <p:stCondLst>
                                            <p:cond delay="650"/>
                                          </p:stCondLst>
                                        </p:cTn>
                                        <p:tgtEl>
                                          <p:spTgt spid="62468"/>
                                        </p:tgtEl>
                                      </p:cBhvr>
                                      <p:to x="100000" y="60000"/>
                                    </p:animScale>
                                    <p:animScale>
                                      <p:cBhvr>
                                        <p:cTn id="14" dur="166" decel="50000">
                                          <p:stCondLst>
                                            <p:cond delay="676"/>
                                          </p:stCondLst>
                                        </p:cTn>
                                        <p:tgtEl>
                                          <p:spTgt spid="62468"/>
                                        </p:tgtEl>
                                      </p:cBhvr>
                                      <p:to x="100000" y="100000"/>
                                    </p:animScale>
                                    <p:animScale>
                                      <p:cBhvr>
                                        <p:cTn id="15" dur="26">
                                          <p:stCondLst>
                                            <p:cond delay="1312"/>
                                          </p:stCondLst>
                                        </p:cTn>
                                        <p:tgtEl>
                                          <p:spTgt spid="62468"/>
                                        </p:tgtEl>
                                      </p:cBhvr>
                                      <p:to x="100000" y="80000"/>
                                    </p:animScale>
                                    <p:animScale>
                                      <p:cBhvr>
                                        <p:cTn id="16" dur="166" decel="50000">
                                          <p:stCondLst>
                                            <p:cond delay="1338"/>
                                          </p:stCondLst>
                                        </p:cTn>
                                        <p:tgtEl>
                                          <p:spTgt spid="62468"/>
                                        </p:tgtEl>
                                      </p:cBhvr>
                                      <p:to x="100000" y="100000"/>
                                    </p:animScale>
                                    <p:animScale>
                                      <p:cBhvr>
                                        <p:cTn id="17" dur="26">
                                          <p:stCondLst>
                                            <p:cond delay="1642"/>
                                          </p:stCondLst>
                                        </p:cTn>
                                        <p:tgtEl>
                                          <p:spTgt spid="62468"/>
                                        </p:tgtEl>
                                      </p:cBhvr>
                                      <p:to x="100000" y="90000"/>
                                    </p:animScale>
                                    <p:animScale>
                                      <p:cBhvr>
                                        <p:cTn id="18" dur="166" decel="50000">
                                          <p:stCondLst>
                                            <p:cond delay="1668"/>
                                          </p:stCondLst>
                                        </p:cTn>
                                        <p:tgtEl>
                                          <p:spTgt spid="62468"/>
                                        </p:tgtEl>
                                      </p:cBhvr>
                                      <p:to x="100000" y="100000"/>
                                    </p:animScale>
                                    <p:animScale>
                                      <p:cBhvr>
                                        <p:cTn id="19" dur="26">
                                          <p:stCondLst>
                                            <p:cond delay="1808"/>
                                          </p:stCondLst>
                                        </p:cTn>
                                        <p:tgtEl>
                                          <p:spTgt spid="62468"/>
                                        </p:tgtEl>
                                      </p:cBhvr>
                                      <p:to x="100000" y="95000"/>
                                    </p:animScale>
                                    <p:animScale>
                                      <p:cBhvr>
                                        <p:cTn id="20" dur="166" decel="50000">
                                          <p:stCondLst>
                                            <p:cond delay="1834"/>
                                          </p:stCondLst>
                                        </p:cTn>
                                        <p:tgtEl>
                                          <p:spTgt spid="6246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2470"/>
                                        </p:tgtEl>
                                        <p:attrNameLst>
                                          <p:attrName>style.visibility</p:attrName>
                                        </p:attrNameLst>
                                      </p:cBhvr>
                                      <p:to>
                                        <p:strVal val="visible"/>
                                      </p:to>
                                    </p:set>
                                    <p:animEffect transition="in" filter="slide(fromBottom)">
                                      <p:cBhvr>
                                        <p:cTn id="25" dur="500"/>
                                        <p:tgtEl>
                                          <p:spTgt spid="6247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62471"/>
                                        </p:tgtEl>
                                        <p:attrNameLst>
                                          <p:attrName>style.visibility</p:attrName>
                                        </p:attrNameLst>
                                      </p:cBhvr>
                                      <p:to>
                                        <p:strVal val="visible"/>
                                      </p:to>
                                    </p:set>
                                    <p:animEffect transition="in" filter="slide(fromBottom)">
                                      <p:cBhvr>
                                        <p:cTn id="30" dur="500"/>
                                        <p:tgtEl>
                                          <p:spTgt spid="6247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p:bldP spid="62470" grpId="0" animBg="1" autoUpdateAnimBg="0"/>
      <p:bldP spid="62471" grpId="0" animBg="1" autoUpdateAnimBg="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7411" name="Rectangle 3"/>
          <p:cNvSpPr>
            <a:spLocks noGrp="1" noChangeArrowheads="1"/>
          </p:cNvSpPr>
          <p:nvPr>
            <p:ph type="body" sz="half" idx="1"/>
          </p:nvPr>
        </p:nvSpPr>
        <p:spPr>
          <a:xfrm>
            <a:off x="457200" y="1981200"/>
            <a:ext cx="8229600" cy="4495800"/>
          </a:xfrm>
        </p:spPr>
        <p:txBody>
          <a:bodyPr/>
          <a:lstStyle/>
          <a:p>
            <a:pPr eaLnBrk="1" hangingPunct="1">
              <a:lnSpc>
                <a:spcPct val="80000"/>
              </a:lnSpc>
              <a:defRPr/>
            </a:pPr>
            <a:r>
              <a:rPr lang="en-US" sz="2400" b="1" u="sng" dirty="0" smtClean="0">
                <a:solidFill>
                  <a:srgbClr val="000000"/>
                </a:solidFill>
                <a:effectLst>
                  <a:outerShdw blurRad="38100" dist="38100" dir="2700000" algn="tl">
                    <a:srgbClr val="FFFFFF"/>
                  </a:outerShdw>
                </a:effectLst>
              </a:rPr>
              <a:t>Gross Primary Productivity (GPP)</a:t>
            </a:r>
            <a:endParaRPr lang="en-US" sz="2400" dirty="0" smtClean="0">
              <a:solidFill>
                <a:srgbClr val="000000"/>
              </a:solidFill>
              <a:effectLst>
                <a:outerShdw blurRad="38100" dist="38100" dir="2700000" algn="tl">
                  <a:srgbClr val="FFFFFF"/>
                </a:outerShdw>
              </a:effectLst>
            </a:endParaRPr>
          </a:p>
          <a:p>
            <a:pPr eaLnBrk="1" hangingPunct="1">
              <a:lnSpc>
                <a:spcPct val="80000"/>
              </a:lnSpc>
              <a:defRPr/>
            </a:pPr>
            <a:r>
              <a:rPr lang="en-US" sz="2400" dirty="0" smtClean="0">
                <a:solidFill>
                  <a:srgbClr val="000000"/>
                </a:solidFill>
                <a:effectLst>
                  <a:outerShdw blurRad="38100" dist="38100" dir="2700000" algn="tl">
                    <a:srgbClr val="FFFFFF"/>
                  </a:outerShdw>
                </a:effectLst>
              </a:rPr>
              <a:t>rate in which producers convert solar energy into chemical energy biomass</a:t>
            </a:r>
          </a:p>
          <a:p>
            <a:pPr eaLnBrk="1" hangingPunct="1">
              <a:lnSpc>
                <a:spcPct val="80000"/>
              </a:lnSpc>
              <a:defRPr/>
            </a:pPr>
            <a:r>
              <a:rPr lang="en-US" sz="2400" dirty="0" smtClean="0">
                <a:solidFill>
                  <a:srgbClr val="000000"/>
                </a:solidFill>
                <a:effectLst>
                  <a:outerShdw blurRad="38100" dist="38100" dir="2700000" algn="tl">
                    <a:srgbClr val="FFFFFF"/>
                  </a:outerShdw>
                </a:effectLst>
              </a:rPr>
              <a:t>photosynthesis</a:t>
            </a:r>
          </a:p>
          <a:p>
            <a:pPr eaLnBrk="1" hangingPunct="1">
              <a:lnSpc>
                <a:spcPct val="80000"/>
              </a:lnSpc>
              <a:defRPr/>
            </a:pPr>
            <a:r>
              <a:rPr lang="en-US" sz="2400" dirty="0" smtClean="0">
                <a:solidFill>
                  <a:srgbClr val="000000"/>
                </a:solidFill>
                <a:effectLst>
                  <a:outerShdw blurRad="38100" dist="38100" dir="2700000" algn="tl">
                    <a:srgbClr val="FFFFFF"/>
                  </a:outerShdw>
                </a:effectLst>
              </a:rPr>
              <a:t>Ex-highest when photosynthesis abundant</a:t>
            </a:r>
          </a:p>
          <a:p>
            <a:pPr eaLnBrk="1" hangingPunct="1">
              <a:lnSpc>
                <a:spcPct val="80000"/>
              </a:lnSpc>
              <a:defRPr/>
            </a:pPr>
            <a:r>
              <a:rPr lang="en-US" sz="2400" dirty="0" smtClean="0">
                <a:solidFill>
                  <a:srgbClr val="000000"/>
                </a:solidFill>
                <a:effectLst>
                  <a:outerShdw blurRad="38100" dist="38100" dir="2700000" algn="tl">
                    <a:srgbClr val="FFFFFF"/>
                  </a:outerShdw>
                </a:effectLst>
              </a:rPr>
              <a:t>Ex-lowest-deserts, open ocean</a:t>
            </a:r>
          </a:p>
          <a:p>
            <a:pPr eaLnBrk="1" hangingPunct="1">
              <a:lnSpc>
                <a:spcPct val="80000"/>
              </a:lnSpc>
              <a:defRPr/>
            </a:pPr>
            <a:r>
              <a:rPr lang="en-US" sz="2400" b="1" u="sng" dirty="0" smtClean="0">
                <a:solidFill>
                  <a:srgbClr val="000000"/>
                </a:solidFill>
                <a:effectLst>
                  <a:outerShdw blurRad="38100" dist="38100" dir="2700000" algn="tl">
                    <a:srgbClr val="FFFFFF"/>
                  </a:outerShdw>
                </a:effectLst>
              </a:rPr>
              <a:t>Net Primary Productivity (NPP)</a:t>
            </a:r>
            <a:endParaRPr lang="en-US" sz="2400" dirty="0" smtClean="0">
              <a:solidFill>
                <a:srgbClr val="000000"/>
              </a:solidFill>
              <a:effectLst>
                <a:outerShdw blurRad="38100" dist="38100" dir="2700000" algn="tl">
                  <a:srgbClr val="FFFFFF"/>
                </a:outerShdw>
              </a:effectLst>
            </a:endParaRPr>
          </a:p>
          <a:p>
            <a:pPr eaLnBrk="1" hangingPunct="1">
              <a:lnSpc>
                <a:spcPct val="80000"/>
              </a:lnSpc>
              <a:defRPr/>
            </a:pPr>
            <a:r>
              <a:rPr lang="en-US" sz="2400" dirty="0" smtClean="0">
                <a:solidFill>
                  <a:srgbClr val="000000"/>
                </a:solidFill>
                <a:effectLst>
                  <a:outerShdw blurRad="38100" dist="38100" dir="2700000" algn="tl">
                    <a:srgbClr val="FFFFFF"/>
                  </a:outerShdw>
                </a:effectLst>
              </a:rPr>
              <a:t>producers need to use some of total biomass for their own respiration</a:t>
            </a:r>
          </a:p>
          <a:p>
            <a:pPr eaLnBrk="1" hangingPunct="1">
              <a:lnSpc>
                <a:spcPct val="80000"/>
              </a:lnSpc>
              <a:defRPr/>
            </a:pPr>
            <a:r>
              <a:rPr lang="en-US" sz="2400" dirty="0" smtClean="0">
                <a:solidFill>
                  <a:srgbClr val="000000"/>
                </a:solidFill>
                <a:effectLst>
                  <a:outerShdw blurRad="38100" dist="38100" dir="2700000" algn="tl">
                    <a:srgbClr val="FFFFFF"/>
                  </a:outerShdw>
                </a:effectLst>
              </a:rPr>
              <a:t>what is left can be used by consumers</a:t>
            </a:r>
          </a:p>
          <a:p>
            <a:pPr eaLnBrk="1" hangingPunct="1">
              <a:lnSpc>
                <a:spcPct val="80000"/>
              </a:lnSpc>
              <a:defRPr/>
            </a:pPr>
            <a:endParaRPr lang="en-US" sz="2400" dirty="0" smtClean="0">
              <a:solidFill>
                <a:srgbClr val="000000"/>
              </a:solidFill>
              <a:effectLst>
                <a:outerShdw blurRad="38100" dist="38100" dir="2700000" algn="tl">
                  <a:srgbClr val="FFFFFF"/>
                </a:outerShdw>
              </a:effectLst>
            </a:endParaRPr>
          </a:p>
          <a:p>
            <a:pPr algn="ctr" eaLnBrk="1" hangingPunct="1">
              <a:lnSpc>
                <a:spcPct val="80000"/>
              </a:lnSpc>
              <a:buFontTx/>
              <a:buNone/>
              <a:defRPr/>
            </a:pPr>
            <a:r>
              <a:rPr lang="en-US" sz="2800" dirty="0" smtClean="0">
                <a:solidFill>
                  <a:schemeClr val="bg1">
                    <a:lumMod val="75000"/>
                  </a:schemeClr>
                </a:solidFill>
                <a:effectLst/>
              </a:rPr>
              <a:t>GPP-R = NPP</a:t>
            </a:r>
          </a:p>
          <a:p>
            <a:pPr eaLnBrk="1" hangingPunct="1">
              <a:lnSpc>
                <a:spcPct val="80000"/>
              </a:lnSpc>
              <a:defRPr/>
            </a:pPr>
            <a:endParaRPr lang="en-US" sz="2000" dirty="0" smtClean="0">
              <a:solidFill>
                <a:srgbClr val="000000"/>
              </a:solidFill>
              <a:effectLst>
                <a:outerShdw blurRad="38100" dist="38100" dir="2700000" algn="tl">
                  <a:srgbClr val="FFFFFF"/>
                </a:outerShdw>
              </a:effectLst>
            </a:endParaRPr>
          </a:p>
        </p:txBody>
      </p:sp>
      <p:pic>
        <p:nvPicPr>
          <p:cNvPr id="32771" name="Picture 4" descr="MMj01892510000[1]"/>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00400" y="0"/>
            <a:ext cx="2819400" cy="1938338"/>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to="" calcmode="lin" valueType="num">
                                      <p:cBhvr>
                                        <p:cTn id="7" dur="1" fill="hold"/>
                                        <p:tgtEl>
                                          <p:spTgt spid="1741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 to="" calcmode="lin" valueType="num">
                                      <p:cBhvr>
                                        <p:cTn id="12" dur="1" fill="hold"/>
                                        <p:tgtEl>
                                          <p:spTgt spid="1741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 to="" calcmode="lin" valueType="num">
                                      <p:cBhvr>
                                        <p:cTn id="17" dur="1" fill="hold"/>
                                        <p:tgtEl>
                                          <p:spTgt spid="1741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 to="" calcmode="lin" valueType="num">
                                      <p:cBhvr>
                                        <p:cTn id="22" dur="1" fill="hold"/>
                                        <p:tgtEl>
                                          <p:spTgt spid="17411">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 to="" calcmode="lin" valueType="num">
                                      <p:cBhvr>
                                        <p:cTn id="27" dur="1" fill="hold"/>
                                        <p:tgtEl>
                                          <p:spTgt spid="17411">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 to="" calcmode="lin" valueType="num">
                                      <p:cBhvr>
                                        <p:cTn id="32" dur="1" fill="hold"/>
                                        <p:tgtEl>
                                          <p:spTgt spid="17411">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 to="" calcmode="lin" valueType="num">
                                      <p:cBhvr>
                                        <p:cTn id="37" dur="1" fill="hold"/>
                                        <p:tgtEl>
                                          <p:spTgt spid="17411">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7411">
                                            <p:txEl>
                                              <p:pRg st="7" end="7"/>
                                            </p:txEl>
                                          </p:spTgt>
                                        </p:tgtEl>
                                        <p:attrNameLst>
                                          <p:attrName>style.visibility</p:attrName>
                                        </p:attrNameLst>
                                      </p:cBhvr>
                                      <p:to>
                                        <p:strVal val="visible"/>
                                      </p:to>
                                    </p:set>
                                    <p:anim to="" calcmode="lin" valueType="num">
                                      <p:cBhvr>
                                        <p:cTn id="42" dur="1" fill="hold"/>
                                        <p:tgtEl>
                                          <p:spTgt spid="17411">
                                            <p:txEl>
                                              <p:pRg st="7" end="7"/>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7411">
                                            <p:txEl>
                                              <p:pRg st="9" end="9"/>
                                            </p:txEl>
                                          </p:spTgt>
                                        </p:tgtEl>
                                        <p:attrNameLst>
                                          <p:attrName>style.visibility</p:attrName>
                                        </p:attrNameLst>
                                      </p:cBhvr>
                                      <p:to>
                                        <p:strVal val="visible"/>
                                      </p:to>
                                    </p:set>
                                    <p:anim to="" calcmode="lin" valueType="num">
                                      <p:cBhvr>
                                        <p:cTn id="47" dur="1" fill="hold"/>
                                        <p:tgtEl>
                                          <p:spTgt spid="17411">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0"/>
            <a:ext cx="4648200" cy="1143000"/>
          </a:xfrm>
          <a:solidFill>
            <a:schemeClr val="tx1">
              <a:lumMod val="95000"/>
            </a:schemeClr>
          </a:solidFill>
        </p:spPr>
        <p:txBody>
          <a:bodyPr/>
          <a:lstStyle/>
          <a:p>
            <a:pPr algn="ctr" eaLnBrk="1" hangingPunct="1">
              <a:defRPr/>
            </a:pPr>
            <a:r>
              <a:rPr lang="en-US" sz="4000" u="sng" dirty="0" smtClean="0"/>
              <a:t/>
            </a:r>
            <a:br>
              <a:rPr lang="en-US" sz="4000" u="sng" dirty="0" smtClean="0"/>
            </a:br>
            <a:r>
              <a:rPr lang="en-US" sz="4000" u="sng" dirty="0" smtClean="0">
                <a:solidFill>
                  <a:srgbClr val="FF6600"/>
                </a:solidFill>
              </a:rPr>
              <a:t>What sustains life on earth? </a:t>
            </a:r>
            <a:r>
              <a:rPr lang="en-US" sz="4000" dirty="0" smtClean="0">
                <a:solidFill>
                  <a:srgbClr val="FF6600"/>
                </a:solidFill>
              </a:rPr>
              <a:t/>
            </a:r>
            <a:br>
              <a:rPr lang="en-US" sz="4000" dirty="0" smtClean="0">
                <a:solidFill>
                  <a:srgbClr val="FF6600"/>
                </a:solidFill>
              </a:rPr>
            </a:br>
            <a:endParaRPr lang="en-US" sz="4000" dirty="0" smtClean="0">
              <a:solidFill>
                <a:srgbClr val="FF6600"/>
              </a:solidFill>
            </a:endParaRPr>
          </a:p>
        </p:txBody>
      </p:sp>
      <p:sp>
        <p:nvSpPr>
          <p:cNvPr id="5123" name="Rectangle 3"/>
          <p:cNvSpPr>
            <a:spLocks noGrp="1" noChangeArrowheads="1"/>
          </p:cNvSpPr>
          <p:nvPr>
            <p:ph type="body" sz="half" idx="1"/>
          </p:nvPr>
        </p:nvSpPr>
        <p:spPr>
          <a:xfrm>
            <a:off x="304800" y="2438400"/>
            <a:ext cx="4267200" cy="3200400"/>
          </a:xfrm>
          <a:solidFill>
            <a:srgbClr val="FFC000"/>
          </a:solidFill>
        </p:spPr>
        <p:txBody>
          <a:bodyPr/>
          <a:lstStyle/>
          <a:p>
            <a:pPr eaLnBrk="1" hangingPunct="1">
              <a:lnSpc>
                <a:spcPct val="90000"/>
              </a:lnSpc>
              <a:defRPr/>
            </a:pPr>
            <a:r>
              <a:rPr lang="en-US" sz="2400" u="sng" dirty="0" smtClean="0">
                <a:solidFill>
                  <a:srgbClr val="000000"/>
                </a:solidFill>
                <a:effectLst>
                  <a:outerShdw blurRad="38100" dist="38100" dir="2700000" algn="tl">
                    <a:srgbClr val="FFFFFF"/>
                  </a:outerShdw>
                </a:effectLst>
              </a:rPr>
              <a:t>Sun</a:t>
            </a:r>
            <a:endParaRPr lang="en-US" sz="2400" dirty="0" smtClean="0">
              <a:solidFill>
                <a:srgbClr val="000000"/>
              </a:solidFill>
              <a:effectLst>
                <a:outerShdw blurRad="38100" dist="38100" dir="2700000" algn="tl">
                  <a:srgbClr val="FFFFFF"/>
                </a:outerShdw>
              </a:effectLst>
            </a:endParaRPr>
          </a:p>
          <a:p>
            <a:pPr eaLnBrk="1" hangingPunct="1">
              <a:lnSpc>
                <a:spcPct val="90000"/>
              </a:lnSpc>
              <a:defRPr/>
            </a:pPr>
            <a:r>
              <a:rPr lang="en-US" sz="2800" dirty="0" smtClean="0">
                <a:solidFill>
                  <a:srgbClr val="000000"/>
                </a:solidFill>
                <a:effectLst>
                  <a:outerShdw blurRad="38100" dist="38100" dir="2700000" algn="tl">
                    <a:srgbClr val="FFFFFF"/>
                  </a:outerShdw>
                </a:effectLst>
              </a:rPr>
              <a:t>Why</a:t>
            </a:r>
            <a:endParaRPr lang="en-US" sz="2800" dirty="0">
              <a:solidFill>
                <a:srgbClr val="000000"/>
              </a:solidFill>
              <a:effectLst>
                <a:outerShdw blurRad="38100" dist="38100" dir="2700000" algn="tl">
                  <a:srgbClr val="FFFFFF"/>
                </a:outerShdw>
              </a:effectLst>
            </a:endParaRPr>
          </a:p>
          <a:p>
            <a:pPr eaLnBrk="1" hangingPunct="1">
              <a:lnSpc>
                <a:spcPct val="90000"/>
              </a:lnSpc>
              <a:defRPr/>
            </a:pPr>
            <a:r>
              <a:rPr lang="en-US" sz="2800" dirty="0" smtClean="0">
                <a:solidFill>
                  <a:srgbClr val="000000"/>
                </a:solidFill>
                <a:effectLst>
                  <a:outerShdw blurRad="38100" dist="38100" dir="2700000" algn="tl">
                    <a:srgbClr val="FFFFFF"/>
                  </a:outerShdw>
                </a:effectLst>
              </a:rPr>
              <a:t> warms atmosphere</a:t>
            </a:r>
          </a:p>
          <a:p>
            <a:pPr eaLnBrk="1" hangingPunct="1">
              <a:lnSpc>
                <a:spcPct val="90000"/>
              </a:lnSpc>
              <a:defRPr/>
            </a:pPr>
            <a:r>
              <a:rPr lang="en-US" sz="2800" dirty="0" smtClean="0">
                <a:solidFill>
                  <a:srgbClr val="000000"/>
                </a:solidFill>
                <a:effectLst>
                  <a:outerShdw blurRad="38100" dist="38100" dir="2700000" algn="tl">
                    <a:srgbClr val="FFFFFF"/>
                  </a:outerShdw>
                </a:effectLst>
              </a:rPr>
              <a:t>photosynthesis</a:t>
            </a:r>
          </a:p>
          <a:p>
            <a:pPr eaLnBrk="1" hangingPunct="1">
              <a:lnSpc>
                <a:spcPct val="90000"/>
              </a:lnSpc>
              <a:defRPr/>
            </a:pPr>
            <a:r>
              <a:rPr lang="en-US" sz="2800" dirty="0" smtClean="0">
                <a:solidFill>
                  <a:srgbClr val="000000"/>
                </a:solidFill>
                <a:effectLst>
                  <a:outerShdw blurRad="38100" dist="38100" dir="2700000" algn="tl">
                    <a:srgbClr val="FFFFFF"/>
                  </a:outerShdw>
                </a:effectLst>
              </a:rPr>
              <a:t>helps cycle matter </a:t>
            </a:r>
          </a:p>
          <a:p>
            <a:pPr eaLnBrk="1" hangingPunct="1">
              <a:lnSpc>
                <a:spcPct val="90000"/>
              </a:lnSpc>
              <a:defRPr/>
            </a:pPr>
            <a:r>
              <a:rPr lang="en-US" sz="2800" dirty="0" smtClean="0">
                <a:solidFill>
                  <a:srgbClr val="000000"/>
                </a:solidFill>
                <a:effectLst>
                  <a:outerShdw blurRad="38100" dist="38100" dir="2700000" algn="tl">
                    <a:srgbClr val="FFFFFF"/>
                  </a:outerShdw>
                </a:effectLst>
              </a:rPr>
              <a:t>initiates climate and weather systems </a:t>
            </a:r>
          </a:p>
          <a:p>
            <a:pPr eaLnBrk="1" hangingPunct="1">
              <a:lnSpc>
                <a:spcPct val="90000"/>
              </a:lnSpc>
              <a:defRPr/>
            </a:pPr>
            <a:endParaRPr lang="en-US" sz="2800" dirty="0" smtClean="0">
              <a:solidFill>
                <a:srgbClr val="000000"/>
              </a:solidFill>
              <a:effectLst>
                <a:outerShdw blurRad="38100" dist="38100" dir="2700000" algn="tl">
                  <a:srgbClr val="FFFFFF"/>
                </a:outerShdw>
              </a:effectLst>
            </a:endParaRPr>
          </a:p>
          <a:p>
            <a:pPr eaLnBrk="1" hangingPunct="1">
              <a:lnSpc>
                <a:spcPct val="90000"/>
              </a:lnSpc>
              <a:defRPr/>
            </a:pPr>
            <a:endParaRPr lang="en-US" sz="2000" dirty="0" smtClean="0">
              <a:solidFill>
                <a:srgbClr val="000000"/>
              </a:solidFill>
              <a:effectLst>
                <a:outerShdw blurRad="38100" dist="38100" dir="2700000" algn="tl">
                  <a:srgbClr val="FFFFFF"/>
                </a:outerShdw>
              </a:effectLst>
            </a:endParaRPr>
          </a:p>
        </p:txBody>
      </p:sp>
      <p:pic>
        <p:nvPicPr>
          <p:cNvPr id="15364" name="Picture 5" descr="VSS0003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05400" y="304800"/>
            <a:ext cx="3733800" cy="3733800"/>
          </a:xfr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81600" y="4285982"/>
            <a:ext cx="3563957" cy="1631216"/>
          </a:xfrm>
          <a:prstGeom prst="rect">
            <a:avLst/>
          </a:prstGeom>
          <a:solidFill>
            <a:srgbClr val="FF6600"/>
          </a:solidFill>
        </p:spPr>
        <p:txBody>
          <a:bodyPr wrap="square">
            <a:spAutoFit/>
          </a:bodyPr>
          <a:lstStyle/>
          <a:p>
            <a:r>
              <a:rPr lang="en-US" i="1" u="none" dirty="0"/>
              <a:t>fireball of hydrogen (72%) and helium (28%)</a:t>
            </a:r>
          </a:p>
          <a:p>
            <a:r>
              <a:rPr lang="en-US" i="1" u="none" dirty="0"/>
              <a:t>temps and pressure in inner core high</a:t>
            </a:r>
          </a:p>
          <a:p>
            <a:r>
              <a:rPr lang="en-US" i="1" u="none" dirty="0"/>
              <a:t>gigantic nuclear fusion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bg/>
                                          </p:spTgt>
                                        </p:tgtEl>
                                        <p:attrNameLst>
                                          <p:attrName>style.visibility</p:attrName>
                                        </p:attrNameLst>
                                      </p:cBhvr>
                                      <p:to>
                                        <p:strVal val="visible"/>
                                      </p:to>
                                    </p:set>
                                    <p:anim calcmode="lin" valueType="num">
                                      <p:cBhvr additive="base">
                                        <p:cTn id="7" dur="500" fill="hold"/>
                                        <p:tgtEl>
                                          <p:spTgt spid="512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additive="base">
                                        <p:cTn id="13"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 calcmode="lin" valueType="num">
                                      <p:cBhvr additive="base">
                                        <p:cTn id="19"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 calcmode="lin" valueType="num">
                                      <p:cBhvr additive="base">
                                        <p:cTn id="25"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3" end="3"/>
                                            </p:txEl>
                                          </p:spTgt>
                                        </p:tgtEl>
                                        <p:attrNameLst>
                                          <p:attrName>style.visibility</p:attrName>
                                        </p:attrNameLst>
                                      </p:cBhvr>
                                      <p:to>
                                        <p:strVal val="visible"/>
                                      </p:to>
                                    </p:set>
                                    <p:anim calcmode="lin" valueType="num">
                                      <p:cBhvr additive="base">
                                        <p:cTn id="31"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4" end="4"/>
                                            </p:txEl>
                                          </p:spTgt>
                                        </p:tgtEl>
                                        <p:attrNameLst>
                                          <p:attrName>style.visibility</p:attrName>
                                        </p:attrNameLst>
                                      </p:cBhvr>
                                      <p:to>
                                        <p:strVal val="visible"/>
                                      </p:to>
                                    </p:set>
                                    <p:anim calcmode="lin" valueType="num">
                                      <p:cBhvr additive="base">
                                        <p:cTn id="37"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3">
                                            <p:txEl>
                                              <p:pRg st="5" end="5"/>
                                            </p:txEl>
                                          </p:spTgt>
                                        </p:tgtEl>
                                        <p:attrNameLst>
                                          <p:attrName>style.visibility</p:attrName>
                                        </p:attrNameLst>
                                      </p:cBhvr>
                                      <p:to>
                                        <p:strVal val="visible"/>
                                      </p:to>
                                    </p:set>
                                    <p:anim calcmode="lin" valueType="num">
                                      <p:cBhvr additive="base">
                                        <p:cTn id="43"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384300"/>
          </a:xfrm>
          <a:effectLst>
            <a:outerShdw dist="35921" dir="2700000" algn="ctr" rotWithShape="0">
              <a:schemeClr val="tx1"/>
            </a:outerShdw>
          </a:effectLst>
        </p:spPr>
        <p:txBody>
          <a:bodyPr/>
          <a:lstStyle/>
          <a:p>
            <a:pPr eaLnBrk="1" hangingPunct="1">
              <a:defRPr/>
            </a:pPr>
            <a:r>
              <a:rPr lang="en-US" sz="3600" smtClean="0"/>
              <a:t>Primary Productivity of Ecosystems</a:t>
            </a:r>
          </a:p>
        </p:txBody>
      </p:sp>
      <p:sp>
        <p:nvSpPr>
          <p:cNvPr id="33795" name="Line 3"/>
          <p:cNvSpPr>
            <a:spLocks noChangeShapeType="1"/>
          </p:cNvSpPr>
          <p:nvPr/>
        </p:nvSpPr>
        <p:spPr bwMode="auto">
          <a:xfrm>
            <a:off x="0" y="1143000"/>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61444" name="Text Box 4"/>
          <p:cNvSpPr txBox="1">
            <a:spLocks noChangeArrowheads="1"/>
          </p:cNvSpPr>
          <p:nvPr/>
        </p:nvSpPr>
        <p:spPr bwMode="auto">
          <a:xfrm>
            <a:off x="508000" y="1166813"/>
            <a:ext cx="8129588"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buClr>
                <a:srgbClr val="EAEAEA"/>
              </a:buClr>
              <a:buFont typeface="Wingdings" pitchFamily="2" charset="2"/>
              <a:buChar char="Ø"/>
            </a:pPr>
            <a:r>
              <a:rPr lang="en-US" sz="4000" b="1" u="none">
                <a:solidFill>
                  <a:schemeClr val="bg1"/>
                </a:solidFill>
                <a:latin typeface="Times New Roman" pitchFamily="18" charset="0"/>
              </a:rPr>
              <a:t>Gross primary productivity (GPP)</a:t>
            </a:r>
          </a:p>
        </p:txBody>
      </p:sp>
      <p:sp>
        <p:nvSpPr>
          <p:cNvPr id="61445" name="Text Box 5"/>
          <p:cNvSpPr txBox="1">
            <a:spLocks noChangeArrowheads="1"/>
          </p:cNvSpPr>
          <p:nvPr/>
        </p:nvSpPr>
        <p:spPr bwMode="auto">
          <a:xfrm>
            <a:off x="508000" y="1984375"/>
            <a:ext cx="7591425"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buClr>
                <a:srgbClr val="EAEAEA"/>
              </a:buClr>
              <a:buFont typeface="Wingdings" pitchFamily="2" charset="2"/>
              <a:buChar char="Ø"/>
            </a:pPr>
            <a:r>
              <a:rPr lang="en-US" sz="4000" b="1" u="none">
                <a:solidFill>
                  <a:schemeClr val="bg1"/>
                </a:solidFill>
                <a:latin typeface="Times New Roman" pitchFamily="18" charset="0"/>
              </a:rPr>
              <a:t>Net primary productivity (NPP)</a:t>
            </a:r>
          </a:p>
        </p:txBody>
      </p:sp>
      <p:pic>
        <p:nvPicPr>
          <p:cNvPr id="33798" name="Picture 6" descr="Slide26"/>
          <p:cNvPicPr>
            <a:picLocks noChangeAspect="1" noChangeArrowheads="1"/>
          </p:cNvPicPr>
          <p:nvPr/>
        </p:nvPicPr>
        <p:blipFill>
          <a:blip r:embed="rId2">
            <a:extLst>
              <a:ext uri="{28A0092B-C50C-407E-A947-70E740481C1C}">
                <a14:useLocalDpi xmlns:a14="http://schemas.microsoft.com/office/drawing/2010/main" val="0"/>
              </a:ext>
            </a:extLst>
          </a:blip>
          <a:srcRect t="7129" r="5347" b="23364"/>
          <a:stretch>
            <a:fillRect/>
          </a:stretch>
        </p:blipFill>
        <p:spPr bwMode="auto">
          <a:xfrm>
            <a:off x="796925" y="2682875"/>
            <a:ext cx="7535863" cy="4149725"/>
          </a:xfrm>
          <a:prstGeom prst="rect">
            <a:avLst/>
          </a:prstGeom>
          <a:noFill/>
          <a:ln w="9525">
            <a:solidFill>
              <a:schemeClr val="tx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33799" name="Text Box 7"/>
          <p:cNvSpPr txBox="1">
            <a:spLocks noChangeArrowheads="1"/>
          </p:cNvSpPr>
          <p:nvPr/>
        </p:nvSpPr>
        <p:spPr bwMode="auto">
          <a:xfrm>
            <a:off x="5114925" y="5037138"/>
            <a:ext cx="219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sz="2400" b="1" i="1" u="none">
                <a:solidFill>
                  <a:schemeClr val="tx1"/>
                </a:solidFill>
              </a:rPr>
              <a:t>Fig. 4-25 p. 81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slide(fromBottom)">
                                      <p:cBhvr>
                                        <p:cTn id="7" dur="500"/>
                                        <p:tgtEl>
                                          <p:spTgt spid="614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1445"/>
                                        </p:tgtEl>
                                        <p:attrNameLst>
                                          <p:attrName>style.visibility</p:attrName>
                                        </p:attrNameLst>
                                      </p:cBhvr>
                                      <p:to>
                                        <p:strVal val="visible"/>
                                      </p:to>
                                    </p:set>
                                    <p:animEffect transition="in" filter="slide(fromBottom)">
                                      <p:cBhvr>
                                        <p:cTn id="12" dur="5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utoUpdateAnimBg="0"/>
      <p:bldP spid="6144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7292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819" name="Text Box 3"/>
          <p:cNvSpPr txBox="1">
            <a:spLocks noChangeArrowheads="1"/>
          </p:cNvSpPr>
          <p:nvPr/>
        </p:nvSpPr>
        <p:spPr bwMode="auto">
          <a:xfrm>
            <a:off x="2259013" y="3213100"/>
            <a:ext cx="1050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Biosphere</a:t>
            </a:r>
          </a:p>
        </p:txBody>
      </p:sp>
      <p:sp>
        <p:nvSpPr>
          <p:cNvPr id="34820" name="Text Box 4"/>
          <p:cNvSpPr txBox="1">
            <a:spLocks noChangeArrowheads="1"/>
          </p:cNvSpPr>
          <p:nvPr/>
        </p:nvSpPr>
        <p:spPr bwMode="auto">
          <a:xfrm>
            <a:off x="704850" y="3940175"/>
            <a:ext cx="8048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b="1" u="none">
                <a:solidFill>
                  <a:schemeClr val="tx1"/>
                </a:solidFill>
              </a:rPr>
              <a:t>Carbon</a:t>
            </a:r>
          </a:p>
          <a:p>
            <a:pPr algn="ctr">
              <a:lnSpc>
                <a:spcPct val="90000"/>
              </a:lnSpc>
            </a:pPr>
            <a:r>
              <a:rPr lang="en-US" altLang="en-US" sz="1400" b="1" u="none">
                <a:solidFill>
                  <a:schemeClr val="tx1"/>
                </a:solidFill>
              </a:rPr>
              <a:t>cycle</a:t>
            </a:r>
            <a:endParaRPr lang="en-US" altLang="en-US" sz="1400" u="none">
              <a:solidFill>
                <a:schemeClr val="tx1"/>
              </a:solidFill>
            </a:endParaRPr>
          </a:p>
        </p:txBody>
      </p:sp>
      <p:sp>
        <p:nvSpPr>
          <p:cNvPr id="34821" name="Text Box 5"/>
          <p:cNvSpPr txBox="1">
            <a:spLocks noChangeArrowheads="1"/>
          </p:cNvSpPr>
          <p:nvPr/>
        </p:nvSpPr>
        <p:spPr bwMode="auto">
          <a:xfrm>
            <a:off x="1819275" y="3940175"/>
            <a:ext cx="1217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b="1" u="none">
                <a:solidFill>
                  <a:schemeClr val="tx1"/>
                </a:solidFill>
              </a:rPr>
              <a:t>Phosphorus</a:t>
            </a:r>
          </a:p>
          <a:p>
            <a:pPr algn="ctr">
              <a:lnSpc>
                <a:spcPct val="90000"/>
              </a:lnSpc>
            </a:pPr>
            <a:r>
              <a:rPr lang="en-US" altLang="en-US" sz="1400" b="1" u="none">
                <a:solidFill>
                  <a:schemeClr val="tx1"/>
                </a:solidFill>
              </a:rPr>
              <a:t>cycle</a:t>
            </a:r>
            <a:endParaRPr lang="en-US" altLang="en-US" sz="1400" u="none">
              <a:solidFill>
                <a:schemeClr val="tx1"/>
              </a:solidFill>
            </a:endParaRPr>
          </a:p>
        </p:txBody>
      </p:sp>
      <p:sp>
        <p:nvSpPr>
          <p:cNvPr id="34822" name="Text Box 6"/>
          <p:cNvSpPr txBox="1">
            <a:spLocks noChangeArrowheads="1"/>
          </p:cNvSpPr>
          <p:nvPr/>
        </p:nvSpPr>
        <p:spPr bwMode="auto">
          <a:xfrm>
            <a:off x="3279775" y="3940175"/>
            <a:ext cx="9128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b="1" u="none">
                <a:solidFill>
                  <a:schemeClr val="tx1"/>
                </a:solidFill>
              </a:rPr>
              <a:t>Nitrogen</a:t>
            </a:r>
          </a:p>
          <a:p>
            <a:pPr algn="ctr">
              <a:lnSpc>
                <a:spcPct val="90000"/>
              </a:lnSpc>
            </a:pPr>
            <a:r>
              <a:rPr lang="en-US" altLang="en-US" sz="1400" b="1" u="none">
                <a:solidFill>
                  <a:schemeClr val="tx1"/>
                </a:solidFill>
              </a:rPr>
              <a:t>cycle</a:t>
            </a:r>
            <a:endParaRPr lang="en-US" altLang="en-US" sz="1400" u="none">
              <a:solidFill>
                <a:schemeClr val="tx1"/>
              </a:solidFill>
            </a:endParaRPr>
          </a:p>
        </p:txBody>
      </p:sp>
      <p:sp>
        <p:nvSpPr>
          <p:cNvPr id="34823" name="Text Box 7"/>
          <p:cNvSpPr txBox="1">
            <a:spLocks noChangeArrowheads="1"/>
          </p:cNvSpPr>
          <p:nvPr/>
        </p:nvSpPr>
        <p:spPr bwMode="auto">
          <a:xfrm>
            <a:off x="4705350" y="3940175"/>
            <a:ext cx="6778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b="1" u="none">
                <a:solidFill>
                  <a:schemeClr val="tx1"/>
                </a:solidFill>
              </a:rPr>
              <a:t>Water</a:t>
            </a:r>
          </a:p>
          <a:p>
            <a:pPr algn="ctr">
              <a:lnSpc>
                <a:spcPct val="90000"/>
              </a:lnSpc>
            </a:pPr>
            <a:r>
              <a:rPr lang="en-US" altLang="en-US" sz="1400" b="1" u="none">
                <a:solidFill>
                  <a:schemeClr val="tx1"/>
                </a:solidFill>
              </a:rPr>
              <a:t>cycle</a:t>
            </a:r>
            <a:endParaRPr lang="en-US" altLang="en-US" sz="1400" u="none">
              <a:solidFill>
                <a:schemeClr val="tx1"/>
              </a:solidFill>
            </a:endParaRPr>
          </a:p>
        </p:txBody>
      </p:sp>
      <p:sp>
        <p:nvSpPr>
          <p:cNvPr id="34824" name="Text Box 8"/>
          <p:cNvSpPr txBox="1">
            <a:spLocks noChangeArrowheads="1"/>
          </p:cNvSpPr>
          <p:nvPr/>
        </p:nvSpPr>
        <p:spPr bwMode="auto">
          <a:xfrm>
            <a:off x="5961063" y="3940175"/>
            <a:ext cx="8334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b="1" u="none">
                <a:solidFill>
                  <a:schemeClr val="tx1"/>
                </a:solidFill>
              </a:rPr>
              <a:t>Oxygen</a:t>
            </a:r>
          </a:p>
          <a:p>
            <a:pPr algn="ctr">
              <a:lnSpc>
                <a:spcPct val="90000"/>
              </a:lnSpc>
            </a:pPr>
            <a:r>
              <a:rPr lang="en-US" altLang="en-US" sz="1400" b="1" u="none">
                <a:solidFill>
                  <a:schemeClr val="tx1"/>
                </a:solidFill>
              </a:rPr>
              <a:t>cycle</a:t>
            </a:r>
            <a:endParaRPr lang="en-US" altLang="en-US" sz="1400" u="none">
              <a:solidFill>
                <a:schemeClr val="tx1"/>
              </a:solidFill>
            </a:endParaRPr>
          </a:p>
        </p:txBody>
      </p:sp>
      <p:sp>
        <p:nvSpPr>
          <p:cNvPr id="34825" name="Rectangle 9"/>
          <p:cNvSpPr>
            <a:spLocks noChangeArrowheads="1"/>
          </p:cNvSpPr>
          <p:nvPr/>
        </p:nvSpPr>
        <p:spPr bwMode="auto">
          <a:xfrm>
            <a:off x="2451100" y="5257800"/>
            <a:ext cx="2628900" cy="368300"/>
          </a:xfrm>
          <a:prstGeom prst="rect">
            <a:avLst/>
          </a:prstGeom>
          <a:solidFill>
            <a:srgbClr val="FF9900"/>
          </a:solidFill>
          <a:ln w="12700">
            <a:solidFill>
              <a:srgbClr val="000000"/>
            </a:solidFill>
            <a:miter lim="800000"/>
            <a:headEnd/>
            <a:tailEnd/>
          </a:ln>
        </p:spPr>
        <p:txBody>
          <a:bodyPr wrap="none" anchor="ctr"/>
          <a:lstStyle/>
          <a:p>
            <a:pPr algn="ctr" eaLnBrk="0" hangingPunct="0"/>
            <a:r>
              <a:rPr lang="en-US" altLang="en-US" sz="1400" b="1" u="none">
                <a:solidFill>
                  <a:schemeClr val="tx1"/>
                </a:solidFill>
              </a:rPr>
              <a:t>Heat in the environment</a:t>
            </a:r>
            <a:endParaRPr lang="en-US" altLang="en-US" sz="1400" u="none">
              <a:solidFill>
                <a:schemeClr val="tx1"/>
              </a:solidFill>
            </a:endParaRPr>
          </a:p>
        </p:txBody>
      </p:sp>
      <p:sp>
        <p:nvSpPr>
          <p:cNvPr id="34826" name="Oval 10"/>
          <p:cNvSpPr>
            <a:spLocks noChangeArrowheads="1"/>
          </p:cNvSpPr>
          <p:nvPr/>
        </p:nvSpPr>
        <p:spPr bwMode="auto">
          <a:xfrm>
            <a:off x="1574800" y="6134100"/>
            <a:ext cx="635000" cy="635000"/>
          </a:xfrm>
          <a:prstGeom prst="ellipse">
            <a:avLst/>
          </a:prstGeom>
          <a:solidFill>
            <a:srgbClr val="FFCC00"/>
          </a:solidFill>
          <a:ln w="12700">
            <a:solidFill>
              <a:srgbClr val="000000"/>
            </a:solidFill>
            <a:round/>
            <a:headEnd/>
            <a:tailEnd/>
          </a:ln>
        </p:spPr>
        <p:txBody>
          <a:bodyPr wrap="none" anchor="ctr"/>
          <a:lstStyle/>
          <a:p>
            <a:pPr algn="ctr" eaLnBrk="0" hangingPunct="0"/>
            <a:r>
              <a:rPr lang="en-US" altLang="en-US" sz="1400" b="1" u="none">
                <a:solidFill>
                  <a:schemeClr val="tx1"/>
                </a:solidFill>
              </a:rPr>
              <a:t>Heat</a:t>
            </a:r>
          </a:p>
        </p:txBody>
      </p:sp>
      <p:sp>
        <p:nvSpPr>
          <p:cNvPr id="34827" name="Oval 11"/>
          <p:cNvSpPr>
            <a:spLocks noChangeArrowheads="1"/>
          </p:cNvSpPr>
          <p:nvPr/>
        </p:nvSpPr>
        <p:spPr bwMode="auto">
          <a:xfrm>
            <a:off x="3327400" y="6134100"/>
            <a:ext cx="635000" cy="635000"/>
          </a:xfrm>
          <a:prstGeom prst="ellipse">
            <a:avLst/>
          </a:prstGeom>
          <a:solidFill>
            <a:srgbClr val="FFCC00"/>
          </a:solidFill>
          <a:ln w="12700">
            <a:solidFill>
              <a:srgbClr val="000000"/>
            </a:solidFill>
            <a:round/>
            <a:headEnd/>
            <a:tailEnd/>
          </a:ln>
        </p:spPr>
        <p:txBody>
          <a:bodyPr wrap="none" anchor="ctr"/>
          <a:lstStyle/>
          <a:p>
            <a:pPr algn="ctr" eaLnBrk="0" hangingPunct="0"/>
            <a:r>
              <a:rPr lang="en-US" altLang="en-US" sz="1400" b="1" u="none">
                <a:solidFill>
                  <a:schemeClr val="tx1"/>
                </a:solidFill>
              </a:rPr>
              <a:t>Heat</a:t>
            </a:r>
          </a:p>
        </p:txBody>
      </p:sp>
      <p:sp>
        <p:nvSpPr>
          <p:cNvPr id="34828" name="Oval 12"/>
          <p:cNvSpPr>
            <a:spLocks noChangeArrowheads="1"/>
          </p:cNvSpPr>
          <p:nvPr/>
        </p:nvSpPr>
        <p:spPr bwMode="auto">
          <a:xfrm>
            <a:off x="5080000" y="6134100"/>
            <a:ext cx="635000" cy="635000"/>
          </a:xfrm>
          <a:prstGeom prst="ellipse">
            <a:avLst/>
          </a:prstGeom>
          <a:solidFill>
            <a:srgbClr val="FFCC00"/>
          </a:solidFill>
          <a:ln w="12700">
            <a:solidFill>
              <a:srgbClr val="000000"/>
            </a:solidFill>
            <a:round/>
            <a:headEnd/>
            <a:tailEnd/>
          </a:ln>
        </p:spPr>
        <p:txBody>
          <a:bodyPr wrap="none" anchor="ctr"/>
          <a:lstStyle/>
          <a:p>
            <a:pPr algn="ctr" eaLnBrk="0" hangingPunct="0"/>
            <a:r>
              <a:rPr lang="en-US" altLang="en-US" sz="1400" b="1" u="none">
                <a:solidFill>
                  <a:schemeClr val="tx1"/>
                </a:solidFill>
              </a:rPr>
              <a:t>Heat</a:t>
            </a:r>
          </a:p>
        </p:txBody>
      </p:sp>
      <p:sp>
        <p:nvSpPr>
          <p:cNvPr id="34829" name="Text Box 14"/>
          <p:cNvSpPr txBox="1">
            <a:spLocks noChangeArrowheads="1"/>
          </p:cNvSpPr>
          <p:nvPr/>
        </p:nvSpPr>
        <p:spPr bwMode="auto">
          <a:xfrm>
            <a:off x="381000" y="22860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eaLnBrk="1" hangingPunct="1"/>
            <a:r>
              <a:rPr lang="en-US" sz="3200" u="none">
                <a:solidFill>
                  <a:schemeClr val="tx1"/>
                </a:solidFill>
              </a:rPr>
              <a:t>Nutrient Cycles or Biochemical Cycles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4000" smtClean="0"/>
              <a:t>1)</a:t>
            </a:r>
            <a:r>
              <a:rPr lang="en-US" sz="4000" u="sng" smtClean="0"/>
              <a:t>Hydrologic Cycle or Water Cycle</a:t>
            </a:r>
          </a:p>
        </p:txBody>
      </p:sp>
      <p:sp>
        <p:nvSpPr>
          <p:cNvPr id="18435" name="Rectangle 3"/>
          <p:cNvSpPr>
            <a:spLocks noGrp="1" noChangeArrowheads="1"/>
          </p:cNvSpPr>
          <p:nvPr>
            <p:ph type="body" idx="1"/>
          </p:nvPr>
        </p:nvSpPr>
        <p:spPr/>
        <p:txBody>
          <a:bodyPr/>
          <a:lstStyle/>
          <a:p>
            <a:pPr eaLnBrk="1" hangingPunct="1">
              <a:lnSpc>
                <a:spcPct val="90000"/>
              </a:lnSpc>
              <a:buFontTx/>
              <a:buNone/>
              <a:defRPr/>
            </a:pPr>
            <a:endParaRPr lang="en-US" sz="2400" smtClean="0"/>
          </a:p>
          <a:p>
            <a:pPr eaLnBrk="1" hangingPunct="1">
              <a:lnSpc>
                <a:spcPct val="90000"/>
              </a:lnSpc>
              <a:defRPr/>
            </a:pPr>
            <a:r>
              <a:rPr lang="en-US" sz="2400" smtClean="0"/>
              <a:t>Evaporation-liquid water into water vapor</a:t>
            </a:r>
          </a:p>
          <a:p>
            <a:pPr eaLnBrk="1" hangingPunct="1">
              <a:lnSpc>
                <a:spcPct val="90000"/>
              </a:lnSpc>
              <a:defRPr/>
            </a:pPr>
            <a:r>
              <a:rPr lang="en-US" sz="2400" smtClean="0"/>
              <a:t>Transpiration- evaporation from plant leaves </a:t>
            </a:r>
          </a:p>
          <a:p>
            <a:pPr eaLnBrk="1" hangingPunct="1">
              <a:lnSpc>
                <a:spcPct val="90000"/>
              </a:lnSpc>
              <a:defRPr/>
            </a:pPr>
            <a:r>
              <a:rPr lang="en-US" sz="2400" smtClean="0"/>
              <a:t>Condensation-water vapor into droplets of liquid water</a:t>
            </a:r>
          </a:p>
          <a:p>
            <a:pPr eaLnBrk="1" hangingPunct="1">
              <a:lnSpc>
                <a:spcPct val="90000"/>
              </a:lnSpc>
              <a:defRPr/>
            </a:pPr>
            <a:r>
              <a:rPr lang="en-US" sz="2400" smtClean="0"/>
              <a:t>Precipitation – rain, sleet, hail, and snow</a:t>
            </a:r>
          </a:p>
          <a:p>
            <a:pPr eaLnBrk="1" hangingPunct="1">
              <a:lnSpc>
                <a:spcPct val="90000"/>
              </a:lnSpc>
              <a:defRPr/>
            </a:pPr>
            <a:r>
              <a:rPr lang="en-US" sz="2400" smtClean="0"/>
              <a:t>Infiltration – movement of water into soil</a:t>
            </a:r>
          </a:p>
          <a:p>
            <a:pPr eaLnBrk="1" hangingPunct="1">
              <a:lnSpc>
                <a:spcPct val="90000"/>
              </a:lnSpc>
              <a:defRPr/>
            </a:pPr>
            <a:r>
              <a:rPr lang="en-US" sz="2400" smtClean="0"/>
              <a:t>Percolation – downward flow of water through soil to groundwater storage areas called aquifers</a:t>
            </a:r>
          </a:p>
          <a:p>
            <a:pPr eaLnBrk="1" hangingPunct="1">
              <a:lnSpc>
                <a:spcPct val="90000"/>
              </a:lnSpc>
              <a:defRPr/>
            </a:pPr>
            <a:r>
              <a:rPr lang="en-US" sz="2400" smtClean="0"/>
              <a:t>Runoff – downslope surface movement back to sea</a:t>
            </a:r>
          </a:p>
          <a:p>
            <a:pPr eaLnBrk="1" hangingPunct="1">
              <a:lnSpc>
                <a:spcPct val="90000"/>
              </a:lnSpc>
              <a:defRPr/>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ox(in)">
                                      <p:cBhvr>
                                        <p:cTn id="7" dur="500"/>
                                        <p:tgtEl>
                                          <p:spTgt spid="184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box(in)">
                                      <p:cBhvr>
                                        <p:cTn id="12" dur="500"/>
                                        <p:tgtEl>
                                          <p:spTgt spid="184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box(in)">
                                      <p:cBhvr>
                                        <p:cTn id="17" dur="500"/>
                                        <p:tgtEl>
                                          <p:spTgt spid="184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box(in)">
                                      <p:cBhvr>
                                        <p:cTn id="22" dur="500"/>
                                        <p:tgtEl>
                                          <p:spTgt spid="184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animEffect transition="in" filter="box(in)">
                                      <p:cBhvr>
                                        <p:cTn id="27" dur="500"/>
                                        <p:tgtEl>
                                          <p:spTgt spid="1843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435">
                                            <p:txEl>
                                              <p:pRg st="6" end="6"/>
                                            </p:txEl>
                                          </p:spTgt>
                                        </p:tgtEl>
                                        <p:attrNameLst>
                                          <p:attrName>style.visibility</p:attrName>
                                        </p:attrNameLst>
                                      </p:cBhvr>
                                      <p:to>
                                        <p:strVal val="visible"/>
                                      </p:to>
                                    </p:set>
                                    <p:animEffect transition="in" filter="box(in)">
                                      <p:cBhvr>
                                        <p:cTn id="32" dur="500"/>
                                        <p:tgtEl>
                                          <p:spTgt spid="1843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8435">
                                            <p:txEl>
                                              <p:pRg st="7" end="7"/>
                                            </p:txEl>
                                          </p:spTgt>
                                        </p:tgtEl>
                                        <p:attrNameLst>
                                          <p:attrName>style.visibility</p:attrName>
                                        </p:attrNameLst>
                                      </p:cBhvr>
                                      <p:to>
                                        <p:strVal val="visible"/>
                                      </p:to>
                                    </p:set>
                                    <p:animEffect transition="in" filter="box(in)">
                                      <p:cBhvr>
                                        <p:cTn id="37" dur="500"/>
                                        <p:tgtEl>
                                          <p:spTgt spid="18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0"/>
            <a:ext cx="8229600" cy="1384300"/>
          </a:xfrm>
        </p:spPr>
        <p:txBody>
          <a:bodyPr/>
          <a:lstStyle/>
          <a:p>
            <a:pPr eaLnBrk="1" hangingPunct="1">
              <a:defRPr/>
            </a:pPr>
            <a:r>
              <a:rPr lang="en-US" smtClean="0"/>
              <a:t>Hydrologic (Water) Cycle</a:t>
            </a:r>
          </a:p>
        </p:txBody>
      </p:sp>
      <p:sp>
        <p:nvSpPr>
          <p:cNvPr id="36867" name="Line 3"/>
          <p:cNvSpPr>
            <a:spLocks noChangeShapeType="1"/>
          </p:cNvSpPr>
          <p:nvPr/>
        </p:nvSpPr>
        <p:spPr bwMode="auto">
          <a:xfrm>
            <a:off x="0" y="1143000"/>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36868" name="Text Box 4"/>
          <p:cNvSpPr txBox="1">
            <a:spLocks noChangeArrowheads="1"/>
          </p:cNvSpPr>
          <p:nvPr/>
        </p:nvSpPr>
        <p:spPr bwMode="auto">
          <a:xfrm>
            <a:off x="0" y="6350000"/>
            <a:ext cx="21971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sz="2400" b="1" i="1" u="none">
                <a:solidFill>
                  <a:schemeClr val="bg1"/>
                </a:solidFill>
              </a:rPr>
              <a:t>Fig. 4-27 p. 83</a:t>
            </a:r>
          </a:p>
        </p:txBody>
      </p:sp>
      <p:pic>
        <p:nvPicPr>
          <p:cNvPr id="36869" name="Picture 5" descr="Slide28"/>
          <p:cNvPicPr>
            <a:picLocks noChangeAspect="1" noChangeArrowheads="1"/>
          </p:cNvPicPr>
          <p:nvPr/>
        </p:nvPicPr>
        <p:blipFill>
          <a:blip r:embed="rId2">
            <a:extLst>
              <a:ext uri="{28A0092B-C50C-407E-A947-70E740481C1C}">
                <a14:useLocalDpi xmlns:a14="http://schemas.microsoft.com/office/drawing/2010/main" val="0"/>
              </a:ext>
            </a:extLst>
          </a:blip>
          <a:srcRect l="1527" t="11250" r="1898" b="20833"/>
          <a:stretch>
            <a:fillRect/>
          </a:stretch>
        </p:blipFill>
        <p:spPr bwMode="auto">
          <a:xfrm>
            <a:off x="0" y="1457325"/>
            <a:ext cx="9144000" cy="4822825"/>
          </a:xfrm>
          <a:prstGeom prst="rect">
            <a:avLst/>
          </a:prstGeom>
          <a:noFill/>
          <a:ln w="9525">
            <a:solidFill>
              <a:schemeClr val="tx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sz="4000" smtClean="0"/>
              <a:t>Water cycle animation utube</a:t>
            </a:r>
            <a:br>
              <a:rPr lang="en-US" sz="4000" smtClean="0"/>
            </a:br>
            <a:endParaRPr lang="en-US" sz="4000" smtClean="0"/>
          </a:p>
        </p:txBody>
      </p:sp>
      <p:sp>
        <p:nvSpPr>
          <p:cNvPr id="117763" name="Rectangle 3"/>
          <p:cNvSpPr>
            <a:spLocks noGrp="1" noChangeArrowheads="1"/>
          </p:cNvSpPr>
          <p:nvPr>
            <p:ph type="body" idx="1"/>
          </p:nvPr>
        </p:nvSpPr>
        <p:spPr/>
        <p:txBody>
          <a:bodyPr/>
          <a:lstStyle/>
          <a:p>
            <a:pPr eaLnBrk="1" hangingPunct="1">
              <a:defRPr/>
            </a:pPr>
            <a:r>
              <a:rPr lang="en-US" smtClean="0">
                <a:hlinkClick r:id="rId2"/>
              </a:rPr>
              <a:t>http://www.youtube.com/watch?v=Iqr-tuVkKB0</a:t>
            </a:r>
            <a:endParaRPr lang="en-US" smtClean="0"/>
          </a:p>
          <a:p>
            <a:pPr eaLnBrk="1" hangingPunct="1">
              <a:defRPr/>
            </a:pPr>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304800" y="457200"/>
            <a:ext cx="8382000" cy="5867400"/>
          </a:xfrm>
        </p:spPr>
        <p:txBody>
          <a:bodyPr/>
          <a:lstStyle/>
          <a:p>
            <a:pPr eaLnBrk="1" hangingPunct="1">
              <a:lnSpc>
                <a:spcPct val="80000"/>
              </a:lnSpc>
              <a:defRPr/>
            </a:pPr>
            <a:r>
              <a:rPr lang="en-US" sz="2400" u="sng" smtClean="0"/>
              <a:t>Absolute humidity</a:t>
            </a:r>
            <a:r>
              <a:rPr lang="en-US" sz="2400" smtClean="0"/>
              <a:t> – amount of water vapor found in air</a:t>
            </a:r>
          </a:p>
          <a:p>
            <a:pPr eaLnBrk="1" hangingPunct="1">
              <a:lnSpc>
                <a:spcPct val="80000"/>
              </a:lnSpc>
              <a:defRPr/>
            </a:pPr>
            <a:r>
              <a:rPr lang="en-US" sz="2400" u="sng" smtClean="0"/>
              <a:t>Relative humidity</a:t>
            </a:r>
            <a:r>
              <a:rPr lang="en-US" sz="2400" smtClean="0"/>
              <a:t> – amount of water vapor found in air/maximum amount at temp </a:t>
            </a:r>
          </a:p>
          <a:p>
            <a:pPr eaLnBrk="1" hangingPunct="1">
              <a:lnSpc>
                <a:spcPct val="80000"/>
              </a:lnSpc>
              <a:defRPr/>
            </a:pPr>
            <a:r>
              <a:rPr lang="en-US" sz="2400" smtClean="0"/>
              <a:t>(Ex) Relative humidity at 60% at 27 C</a:t>
            </a:r>
          </a:p>
          <a:p>
            <a:pPr eaLnBrk="1" hangingPunct="1">
              <a:lnSpc>
                <a:spcPct val="80000"/>
              </a:lnSpc>
              <a:defRPr/>
            </a:pPr>
            <a:r>
              <a:rPr lang="en-US" sz="2400" smtClean="0"/>
              <a:t>warm air holds more water than cold air</a:t>
            </a:r>
          </a:p>
          <a:p>
            <a:pPr eaLnBrk="1" hangingPunct="1">
              <a:lnSpc>
                <a:spcPct val="80000"/>
              </a:lnSpc>
              <a:defRPr/>
            </a:pPr>
            <a:r>
              <a:rPr lang="en-US" sz="2400" smtClean="0"/>
              <a:t>falling temps – water vapor condenses into clouds or fog</a:t>
            </a:r>
          </a:p>
          <a:p>
            <a:pPr eaLnBrk="1" hangingPunct="1">
              <a:lnSpc>
                <a:spcPct val="80000"/>
              </a:lnSpc>
              <a:defRPr/>
            </a:pPr>
            <a:r>
              <a:rPr lang="en-US" sz="2400" smtClean="0"/>
              <a:t>precipitation occurs when condensation droplets are present </a:t>
            </a:r>
          </a:p>
          <a:p>
            <a:pPr eaLnBrk="1" hangingPunct="1">
              <a:lnSpc>
                <a:spcPct val="80000"/>
              </a:lnSpc>
              <a:defRPr/>
            </a:pPr>
            <a:r>
              <a:rPr lang="en-US" sz="2400" u="sng" smtClean="0"/>
              <a:t>Dew point</a:t>
            </a:r>
            <a:r>
              <a:rPr lang="en-US" sz="2400" smtClean="0"/>
              <a:t>-temp at which condensation occurs</a:t>
            </a:r>
          </a:p>
          <a:p>
            <a:pPr eaLnBrk="1" hangingPunct="1">
              <a:lnSpc>
                <a:spcPct val="80000"/>
              </a:lnSpc>
              <a:defRPr/>
            </a:pPr>
            <a:r>
              <a:rPr lang="en-US" sz="2400" smtClean="0"/>
              <a:t>most precipitation becomes surface runoff (flowing into streams/lakes and back to oceans) –causes soil erosion</a:t>
            </a:r>
          </a:p>
          <a:p>
            <a:pPr eaLnBrk="1" hangingPunct="1">
              <a:lnSpc>
                <a:spcPct val="80000"/>
              </a:lnSpc>
              <a:defRPr/>
            </a:pPr>
            <a:r>
              <a:rPr lang="en-US" sz="2400" smtClean="0"/>
              <a:t>some gets locked in glaciers</a:t>
            </a:r>
          </a:p>
          <a:p>
            <a:pPr eaLnBrk="1" hangingPunct="1">
              <a:lnSpc>
                <a:spcPct val="80000"/>
              </a:lnSpc>
              <a:defRPr/>
            </a:pPr>
            <a:r>
              <a:rPr lang="en-US" sz="2400" smtClean="0"/>
              <a:t>water in oceans eventually evaporated again</a:t>
            </a:r>
          </a:p>
          <a:p>
            <a:pPr eaLnBrk="1" hangingPunct="1">
              <a:lnSpc>
                <a:spcPct val="80000"/>
              </a:lnSpc>
              <a:defRPr/>
            </a:pPr>
            <a:r>
              <a:rPr lang="en-US" sz="2400" smtClean="0"/>
              <a:t>many processes in hydrologic cycle purify water (evaporation/precipitation) (becomes distilled water and removes impurities)</a:t>
            </a:r>
          </a:p>
          <a:p>
            <a:pPr eaLnBrk="1" hangingPunct="1">
              <a:lnSpc>
                <a:spcPct val="80000"/>
              </a:lnSpc>
              <a:defRPr/>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ox(in)">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ox(in)">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ox(in)">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ox(in)">
                                      <p:cBhvr>
                                        <p:cTn id="22" dur="500"/>
                                        <p:tgtEl>
                                          <p:spTgt spid="19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box(in)">
                                      <p:cBhvr>
                                        <p:cTn id="27" dur="500"/>
                                        <p:tgtEl>
                                          <p:spTgt spid="194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box(in)">
                                      <p:cBhvr>
                                        <p:cTn id="32" dur="500"/>
                                        <p:tgtEl>
                                          <p:spTgt spid="194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9459">
                                            <p:txEl>
                                              <p:pRg st="6" end="6"/>
                                            </p:txEl>
                                          </p:spTgt>
                                        </p:tgtEl>
                                        <p:attrNameLst>
                                          <p:attrName>style.visibility</p:attrName>
                                        </p:attrNameLst>
                                      </p:cBhvr>
                                      <p:to>
                                        <p:strVal val="visible"/>
                                      </p:to>
                                    </p:set>
                                    <p:animEffect transition="in" filter="box(in)">
                                      <p:cBhvr>
                                        <p:cTn id="37" dur="500"/>
                                        <p:tgtEl>
                                          <p:spTgt spid="1945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9459">
                                            <p:txEl>
                                              <p:pRg st="7" end="7"/>
                                            </p:txEl>
                                          </p:spTgt>
                                        </p:tgtEl>
                                        <p:attrNameLst>
                                          <p:attrName>style.visibility</p:attrName>
                                        </p:attrNameLst>
                                      </p:cBhvr>
                                      <p:to>
                                        <p:strVal val="visible"/>
                                      </p:to>
                                    </p:set>
                                    <p:animEffect transition="in" filter="box(in)">
                                      <p:cBhvr>
                                        <p:cTn id="42" dur="500"/>
                                        <p:tgtEl>
                                          <p:spTgt spid="1945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9459">
                                            <p:txEl>
                                              <p:pRg st="8" end="8"/>
                                            </p:txEl>
                                          </p:spTgt>
                                        </p:tgtEl>
                                        <p:attrNameLst>
                                          <p:attrName>style.visibility</p:attrName>
                                        </p:attrNameLst>
                                      </p:cBhvr>
                                      <p:to>
                                        <p:strVal val="visible"/>
                                      </p:to>
                                    </p:set>
                                    <p:animEffect transition="in" filter="box(in)">
                                      <p:cBhvr>
                                        <p:cTn id="47" dur="500"/>
                                        <p:tgtEl>
                                          <p:spTgt spid="1945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9459">
                                            <p:txEl>
                                              <p:pRg st="9" end="9"/>
                                            </p:txEl>
                                          </p:spTgt>
                                        </p:tgtEl>
                                        <p:attrNameLst>
                                          <p:attrName>style.visibility</p:attrName>
                                        </p:attrNameLst>
                                      </p:cBhvr>
                                      <p:to>
                                        <p:strVal val="visible"/>
                                      </p:to>
                                    </p:set>
                                    <p:animEffect transition="in" filter="box(in)">
                                      <p:cBhvr>
                                        <p:cTn id="52" dur="500"/>
                                        <p:tgtEl>
                                          <p:spTgt spid="19459">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9459">
                                            <p:txEl>
                                              <p:pRg st="10" end="10"/>
                                            </p:txEl>
                                          </p:spTgt>
                                        </p:tgtEl>
                                        <p:attrNameLst>
                                          <p:attrName>style.visibility</p:attrName>
                                        </p:attrNameLst>
                                      </p:cBhvr>
                                      <p:to>
                                        <p:strVal val="visible"/>
                                      </p:to>
                                    </p:set>
                                    <p:animEffect transition="in" filter="box(in)">
                                      <p:cBhvr>
                                        <p:cTn id="57" dur="500"/>
                                        <p:tgtEl>
                                          <p:spTgt spid="194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4000" u="sng" smtClean="0"/>
              <a:t>How do we affect water? </a:t>
            </a:r>
            <a:r>
              <a:rPr lang="en-US" sz="4000" smtClean="0"/>
              <a:t/>
            </a:r>
            <a:br>
              <a:rPr lang="en-US" sz="4000" smtClean="0"/>
            </a:br>
            <a:endParaRPr lang="en-US" sz="4000" smtClean="0"/>
          </a:p>
        </p:txBody>
      </p:sp>
      <p:sp>
        <p:nvSpPr>
          <p:cNvPr id="20483" name="Rectangle 3"/>
          <p:cNvSpPr>
            <a:spLocks noGrp="1" noChangeArrowheads="1"/>
          </p:cNvSpPr>
          <p:nvPr>
            <p:ph type="body" idx="1"/>
          </p:nvPr>
        </p:nvSpPr>
        <p:spPr/>
        <p:txBody>
          <a:bodyPr/>
          <a:lstStyle/>
          <a:p>
            <a:pPr eaLnBrk="1" hangingPunct="1">
              <a:lnSpc>
                <a:spcPct val="90000"/>
              </a:lnSpc>
              <a:defRPr/>
            </a:pPr>
            <a:r>
              <a:rPr lang="en-US" smtClean="0"/>
              <a:t>groundwater depletion</a:t>
            </a:r>
          </a:p>
          <a:p>
            <a:pPr eaLnBrk="1" hangingPunct="1">
              <a:lnSpc>
                <a:spcPct val="90000"/>
              </a:lnSpc>
              <a:defRPr/>
            </a:pPr>
            <a:r>
              <a:rPr lang="en-US" smtClean="0"/>
              <a:t>agriculture/mining/building – increase runoff, reduces infiltration (which recharges groundwater supplies) increases flooding &amp; soil erosion and landslides</a:t>
            </a:r>
          </a:p>
          <a:p>
            <a:pPr eaLnBrk="1" hangingPunct="1">
              <a:lnSpc>
                <a:spcPct val="90000"/>
              </a:lnSpc>
              <a:defRPr/>
            </a:pPr>
            <a:r>
              <a:rPr lang="en-US" smtClean="0"/>
              <a:t>adding phosphates and nitrates (fertilizer and pollutants)</a:t>
            </a:r>
          </a:p>
          <a:p>
            <a:pPr eaLnBrk="1" hangingPunct="1">
              <a:lnSpc>
                <a:spcPct val="90000"/>
              </a:lnSpc>
              <a:defRPr/>
            </a:pPr>
            <a:r>
              <a:rPr lang="en-US" smtClean="0"/>
              <a:t>messing up balance in water cycle</a:t>
            </a:r>
          </a:p>
          <a:p>
            <a:pPr eaLnBrk="1" hangingPunct="1">
              <a:lnSpc>
                <a:spcPct val="90000"/>
              </a:lnSpc>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amond(in)">
                                      <p:cBhvr>
                                        <p:cTn id="7" dur="20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diamond(in)">
                                      <p:cBhvr>
                                        <p:cTn id="12" dur="20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diamond(in)">
                                      <p:cBhvr>
                                        <p:cTn id="17" dur="20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diamond(in)">
                                      <p:cBhvr>
                                        <p:cTn id="22" dur="2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4000" smtClean="0"/>
              <a:t>2)</a:t>
            </a:r>
            <a:r>
              <a:rPr lang="en-US" sz="4000" u="sng" smtClean="0"/>
              <a:t>Carbon Cycle</a:t>
            </a:r>
            <a:r>
              <a:rPr lang="en-US" sz="4000" smtClean="0"/>
              <a:t/>
            </a:r>
            <a:br>
              <a:rPr lang="en-US" sz="4000" smtClean="0"/>
            </a:br>
            <a:endParaRPr lang="en-US" sz="4000" smtClean="0"/>
          </a:p>
        </p:txBody>
      </p:sp>
      <p:sp>
        <p:nvSpPr>
          <p:cNvPr id="21507" name="Rectangle 3"/>
          <p:cNvSpPr>
            <a:spLocks noGrp="1" noChangeArrowheads="1"/>
          </p:cNvSpPr>
          <p:nvPr>
            <p:ph type="body" idx="1"/>
          </p:nvPr>
        </p:nvSpPr>
        <p:spPr/>
        <p:txBody>
          <a:bodyPr/>
          <a:lstStyle/>
          <a:p>
            <a:pPr eaLnBrk="1" hangingPunct="1">
              <a:lnSpc>
                <a:spcPct val="90000"/>
              </a:lnSpc>
            </a:pPr>
            <a:r>
              <a:rPr lang="en-US" sz="2400" smtClean="0"/>
              <a:t>basic building block of carbs, fats, proteins, and DNA</a:t>
            </a:r>
          </a:p>
          <a:p>
            <a:pPr eaLnBrk="1" hangingPunct="1">
              <a:lnSpc>
                <a:spcPct val="90000"/>
              </a:lnSpc>
            </a:pPr>
            <a:r>
              <a:rPr lang="en-US" sz="2400" smtClean="0"/>
              <a:t>Carbon Dioxide is a key component of nature’s thermostat</a:t>
            </a:r>
          </a:p>
          <a:p>
            <a:pPr eaLnBrk="1" hangingPunct="1">
              <a:lnSpc>
                <a:spcPct val="90000"/>
              </a:lnSpc>
            </a:pPr>
            <a:r>
              <a:rPr lang="en-US" sz="2400" smtClean="0"/>
              <a:t>What if Carbon Cycle removes too much CO</a:t>
            </a:r>
            <a:r>
              <a:rPr lang="en-US" sz="2400" baseline="-25000" smtClean="0"/>
              <a:t>2?</a:t>
            </a:r>
          </a:p>
          <a:p>
            <a:pPr eaLnBrk="1" hangingPunct="1">
              <a:lnSpc>
                <a:spcPct val="90000"/>
              </a:lnSpc>
            </a:pPr>
            <a:r>
              <a:rPr lang="en-US" sz="2400" u="sng" smtClean="0"/>
              <a:t>Atmosphere will cool</a:t>
            </a:r>
          </a:p>
          <a:p>
            <a:pPr eaLnBrk="1" hangingPunct="1">
              <a:lnSpc>
                <a:spcPct val="90000"/>
              </a:lnSpc>
            </a:pPr>
            <a:r>
              <a:rPr lang="en-US" sz="2400" smtClean="0"/>
              <a:t>What if Carbon Cycle adds too much ?</a:t>
            </a:r>
          </a:p>
          <a:p>
            <a:pPr eaLnBrk="1" hangingPunct="1">
              <a:lnSpc>
                <a:spcPct val="90000"/>
              </a:lnSpc>
            </a:pPr>
            <a:r>
              <a:rPr lang="en-US" sz="2400" u="sng" smtClean="0"/>
              <a:t>Atmosphere will warm</a:t>
            </a:r>
          </a:p>
          <a:p>
            <a:pPr eaLnBrk="1" hangingPunct="1">
              <a:lnSpc>
                <a:spcPct val="90000"/>
              </a:lnSpc>
            </a:pPr>
            <a:r>
              <a:rPr lang="en-US" sz="2400" smtClean="0"/>
              <a:t>Plants and Algae use to carry on photosynthesis and make glucose</a:t>
            </a:r>
          </a:p>
          <a:p>
            <a:pPr eaLnBrk="1" hangingPunct="1">
              <a:lnSpc>
                <a:spcPct val="90000"/>
              </a:lnSpc>
            </a:pPr>
            <a:r>
              <a:rPr lang="en-US" sz="2400" smtClean="0"/>
              <a:t>Animals exhale it out through respiration</a:t>
            </a:r>
          </a:p>
          <a:p>
            <a:pPr eaLnBrk="1" hangingPunct="1">
              <a:lnSpc>
                <a:spcPct val="90000"/>
              </a:lnSpc>
            </a:pPr>
            <a:r>
              <a:rPr lang="en-US" sz="2400" smtClean="0"/>
              <a:t>CO</a:t>
            </a:r>
            <a:r>
              <a:rPr lang="en-US" sz="2400" baseline="-25000" smtClean="0"/>
              <a:t>2 </a:t>
            </a:r>
            <a:r>
              <a:rPr lang="en-US" sz="2400" smtClean="0"/>
              <a:t>released from volcanoes</a:t>
            </a:r>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blinds(horizontal)">
                                      <p:cBhvr>
                                        <p:cTn id="22" dur="500"/>
                                        <p:tgtEl>
                                          <p:spTgt spid="21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blinds(horizontal)">
                                      <p:cBhvr>
                                        <p:cTn id="27" dur="500"/>
                                        <p:tgtEl>
                                          <p:spTgt spid="215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blinds(horizontal)">
                                      <p:cBhvr>
                                        <p:cTn id="32" dur="500"/>
                                        <p:tgtEl>
                                          <p:spTgt spid="215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Effect transition="in" filter="blinds(horizontal)">
                                      <p:cBhvr>
                                        <p:cTn id="37" dur="500"/>
                                        <p:tgtEl>
                                          <p:spTgt spid="2150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507">
                                            <p:txEl>
                                              <p:pRg st="7" end="7"/>
                                            </p:txEl>
                                          </p:spTgt>
                                        </p:tgtEl>
                                        <p:attrNameLst>
                                          <p:attrName>style.visibility</p:attrName>
                                        </p:attrNameLst>
                                      </p:cBhvr>
                                      <p:to>
                                        <p:strVal val="visible"/>
                                      </p:to>
                                    </p:set>
                                    <p:animEffect transition="in" filter="blinds(horizontal)">
                                      <p:cBhvr>
                                        <p:cTn id="42" dur="500"/>
                                        <p:tgtEl>
                                          <p:spTgt spid="2150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507">
                                            <p:txEl>
                                              <p:pRg st="8" end="8"/>
                                            </p:txEl>
                                          </p:spTgt>
                                        </p:tgtEl>
                                        <p:attrNameLst>
                                          <p:attrName>style.visibility</p:attrName>
                                        </p:attrNameLst>
                                      </p:cBhvr>
                                      <p:to>
                                        <p:strVal val="visible"/>
                                      </p:to>
                                    </p:set>
                                    <p:animEffect transition="in" filter="blinds(horizontal)">
                                      <p:cBhvr>
                                        <p:cTn id="47" dur="500"/>
                                        <p:tgtEl>
                                          <p:spTgt spid="21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457200" y="762000"/>
            <a:ext cx="8153400" cy="5334000"/>
          </a:xfrm>
        </p:spPr>
        <p:txBody>
          <a:bodyPr/>
          <a:lstStyle/>
          <a:p>
            <a:pPr eaLnBrk="1" hangingPunct="1">
              <a:lnSpc>
                <a:spcPct val="80000"/>
              </a:lnSpc>
            </a:pPr>
            <a:r>
              <a:rPr lang="en-US" sz="2800" smtClean="0"/>
              <a:t>Bacteria break down dead organisms and “poop” into CO</a:t>
            </a:r>
            <a:r>
              <a:rPr lang="en-US" sz="2800" baseline="-25000" smtClean="0"/>
              <a:t>2</a:t>
            </a:r>
            <a:r>
              <a:rPr lang="en-US" sz="2800" smtClean="0"/>
              <a:t> and CH</a:t>
            </a:r>
            <a:r>
              <a:rPr lang="en-US" sz="2800" baseline="-25000" smtClean="0"/>
              <a:t>4</a:t>
            </a:r>
            <a:endParaRPr lang="en-US" sz="2800" smtClean="0"/>
          </a:p>
          <a:p>
            <a:pPr eaLnBrk="1" hangingPunct="1">
              <a:lnSpc>
                <a:spcPct val="80000"/>
              </a:lnSpc>
            </a:pPr>
            <a:r>
              <a:rPr lang="en-US" sz="2800" smtClean="0"/>
              <a:t>CO</a:t>
            </a:r>
            <a:r>
              <a:rPr lang="en-US" sz="2800" baseline="-25000" smtClean="0"/>
              <a:t>2</a:t>
            </a:r>
            <a:r>
              <a:rPr lang="en-US" sz="2800" smtClean="0"/>
              <a:t> released from fossil fuels when extracted and burned)</a:t>
            </a:r>
          </a:p>
          <a:p>
            <a:pPr eaLnBrk="1" hangingPunct="1">
              <a:lnSpc>
                <a:spcPct val="80000"/>
              </a:lnSpc>
            </a:pPr>
            <a:r>
              <a:rPr lang="en-US" sz="2800" smtClean="0"/>
              <a:t>Sedimentation forms Fossil fuels (dead plant and bacteria) coal and oil and natural gas – burning releases CO</a:t>
            </a:r>
            <a:r>
              <a:rPr lang="en-US" sz="2800" baseline="-25000" smtClean="0"/>
              <a:t>2</a:t>
            </a:r>
          </a:p>
          <a:p>
            <a:pPr eaLnBrk="1" hangingPunct="1">
              <a:lnSpc>
                <a:spcPct val="80000"/>
              </a:lnSpc>
            </a:pPr>
            <a:r>
              <a:rPr lang="en-US" sz="2800" smtClean="0"/>
              <a:t>Calcium Carbonate – rocks &amp; shells</a:t>
            </a:r>
          </a:p>
          <a:p>
            <a:pPr eaLnBrk="1" hangingPunct="1">
              <a:lnSpc>
                <a:spcPct val="80000"/>
              </a:lnSpc>
            </a:pPr>
            <a:r>
              <a:rPr lang="en-US" sz="2800" smtClean="0"/>
              <a:t>Calcium Bicarbonate (once it combines with CO</a:t>
            </a:r>
            <a:r>
              <a:rPr lang="en-US" sz="2800" baseline="-25000" smtClean="0"/>
              <a:t>2</a:t>
            </a:r>
            <a:r>
              <a:rPr lang="en-US" sz="2800" baseline="30000" smtClean="0"/>
              <a:t> </a:t>
            </a:r>
            <a:r>
              <a:rPr lang="en-US" sz="2800" smtClean="0"/>
              <a:t>and H</a:t>
            </a:r>
            <a:r>
              <a:rPr lang="en-US" sz="2800" baseline="-25000" smtClean="0"/>
              <a:t>2</a:t>
            </a:r>
            <a:r>
              <a:rPr lang="en-US" sz="2800" smtClean="0"/>
              <a:t>O)</a:t>
            </a:r>
          </a:p>
          <a:p>
            <a:pPr eaLnBrk="1" hangingPunct="1">
              <a:lnSpc>
                <a:spcPct val="80000"/>
              </a:lnSpc>
            </a:pPr>
            <a:r>
              <a:rPr lang="en-US" sz="2800" smtClean="0"/>
              <a:t>Weathering releases</a:t>
            </a:r>
          </a:p>
          <a:p>
            <a:pPr eaLnBrk="1" hangingPunct="1">
              <a:lnSpc>
                <a:spcPct val="80000"/>
              </a:lnSpc>
            </a:pPr>
            <a:r>
              <a:rPr lang="en-US" sz="2800" smtClean="0"/>
              <a:t>Cement (limestone) releases CO</a:t>
            </a:r>
            <a:r>
              <a:rPr lang="en-US" sz="2800" baseline="-25000" smtClean="0"/>
              <a:t>2</a:t>
            </a:r>
            <a:endParaRPr lang="en-US" sz="2800" smtClean="0"/>
          </a:p>
          <a:p>
            <a:pPr eaLnBrk="1" hangingPunct="1">
              <a:lnSpc>
                <a:spcPct val="80000"/>
              </a:lnSpc>
            </a:pPr>
            <a:r>
              <a:rPr lang="en-US" sz="2800" smtClean="0"/>
              <a:t>Oxygen and Hydrogen cycle similar to carbon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US" smtClean="0"/>
              <a:t>Carbon Cycle</a:t>
            </a:r>
          </a:p>
        </p:txBody>
      </p:sp>
      <p:sp>
        <p:nvSpPr>
          <p:cNvPr id="43011" name="Rectangle 3"/>
          <p:cNvSpPr>
            <a:spLocks noGrp="1" noChangeArrowheads="1"/>
          </p:cNvSpPr>
          <p:nvPr>
            <p:ph type="body" idx="1"/>
          </p:nvPr>
        </p:nvSpPr>
        <p:spPr/>
        <p:txBody>
          <a:bodyPr/>
          <a:lstStyle/>
          <a:p>
            <a:pPr eaLnBrk="1" hangingPunct="1"/>
            <a:r>
              <a:rPr lang="en-US" smtClean="0">
                <a:hlinkClick r:id="rId2"/>
              </a:rPr>
              <a:t>http://www.youtube.com/watch?v=1o4ODWMZq5U</a:t>
            </a:r>
            <a:endParaRPr lang="en-US" smtClean="0"/>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887" y="50800"/>
            <a:ext cx="5534025"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7"/>
          <p:cNvSpPr txBox="1">
            <a:spLocks noChangeArrowheads="1"/>
          </p:cNvSpPr>
          <p:nvPr/>
        </p:nvSpPr>
        <p:spPr bwMode="auto">
          <a:xfrm>
            <a:off x="3575050" y="546100"/>
            <a:ext cx="982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u="none" dirty="0">
                <a:solidFill>
                  <a:schemeClr val="tx1"/>
                </a:solidFill>
              </a:rPr>
              <a:t>Biosphere</a:t>
            </a:r>
          </a:p>
        </p:txBody>
      </p:sp>
      <p:sp>
        <p:nvSpPr>
          <p:cNvPr id="16392" name="Text Box 8"/>
          <p:cNvSpPr txBox="1">
            <a:spLocks noChangeArrowheads="1"/>
          </p:cNvSpPr>
          <p:nvPr/>
        </p:nvSpPr>
        <p:spPr bwMode="auto">
          <a:xfrm>
            <a:off x="3308350" y="1181100"/>
            <a:ext cx="608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u="none" dirty="0">
                <a:solidFill>
                  <a:schemeClr val="tx1"/>
                </a:solidFill>
              </a:rPr>
              <a:t>Crust</a:t>
            </a:r>
          </a:p>
        </p:txBody>
      </p:sp>
      <p:sp>
        <p:nvSpPr>
          <p:cNvPr id="16393" name="Text Box 9"/>
          <p:cNvSpPr txBox="1">
            <a:spLocks noChangeArrowheads="1"/>
          </p:cNvSpPr>
          <p:nvPr/>
        </p:nvSpPr>
        <p:spPr bwMode="auto">
          <a:xfrm>
            <a:off x="4586288" y="3835400"/>
            <a:ext cx="55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core</a:t>
            </a:r>
          </a:p>
        </p:txBody>
      </p:sp>
      <p:sp>
        <p:nvSpPr>
          <p:cNvPr id="16394" name="Text Box 10"/>
          <p:cNvSpPr txBox="1">
            <a:spLocks noChangeArrowheads="1"/>
          </p:cNvSpPr>
          <p:nvPr/>
        </p:nvSpPr>
        <p:spPr bwMode="auto">
          <a:xfrm>
            <a:off x="4697413" y="4432300"/>
            <a:ext cx="744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Mantle</a:t>
            </a:r>
          </a:p>
        </p:txBody>
      </p:sp>
      <p:sp>
        <p:nvSpPr>
          <p:cNvPr id="16395" name="Text Box 11"/>
          <p:cNvSpPr txBox="1">
            <a:spLocks noChangeArrowheads="1"/>
          </p:cNvSpPr>
          <p:nvPr/>
        </p:nvSpPr>
        <p:spPr bwMode="auto">
          <a:xfrm>
            <a:off x="2713038" y="6165850"/>
            <a:ext cx="23098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b="1" u="none" dirty="0">
                <a:solidFill>
                  <a:schemeClr val="tx1"/>
                </a:solidFill>
              </a:rPr>
              <a:t>Lithosphere</a:t>
            </a:r>
          </a:p>
          <a:p>
            <a:pPr algn="ctr">
              <a:lnSpc>
                <a:spcPct val="90000"/>
              </a:lnSpc>
            </a:pPr>
            <a:r>
              <a:rPr lang="en-US" altLang="en-US" sz="1400" u="none" dirty="0">
                <a:solidFill>
                  <a:schemeClr val="tx1"/>
                </a:solidFill>
              </a:rPr>
              <a:t>(crust, top of upper mantle)</a:t>
            </a:r>
            <a:endParaRPr lang="en-US" altLang="en-US" sz="1400" b="1" u="none" dirty="0">
              <a:solidFill>
                <a:schemeClr val="tx1"/>
              </a:solidFill>
            </a:endParaRPr>
          </a:p>
        </p:txBody>
      </p:sp>
      <p:sp>
        <p:nvSpPr>
          <p:cNvPr id="16396" name="Text Box 12"/>
          <p:cNvSpPr txBox="1">
            <a:spLocks noChangeArrowheads="1"/>
          </p:cNvSpPr>
          <p:nvPr/>
        </p:nvSpPr>
        <p:spPr bwMode="auto">
          <a:xfrm>
            <a:off x="5095875" y="6381750"/>
            <a:ext cx="12779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b="1" u="none" dirty="0">
                <a:solidFill>
                  <a:schemeClr val="tx1"/>
                </a:solidFill>
              </a:rPr>
              <a:t>Hydrosphere</a:t>
            </a:r>
          </a:p>
          <a:p>
            <a:pPr algn="ctr">
              <a:lnSpc>
                <a:spcPct val="90000"/>
              </a:lnSpc>
            </a:pPr>
            <a:r>
              <a:rPr lang="en-US" altLang="en-US" sz="1400" u="none" dirty="0">
                <a:solidFill>
                  <a:schemeClr val="tx1"/>
                </a:solidFill>
              </a:rPr>
              <a:t>(water)</a:t>
            </a:r>
            <a:endParaRPr lang="en-US" altLang="en-US" sz="1400" b="1" u="none" dirty="0">
              <a:solidFill>
                <a:schemeClr val="tx1"/>
              </a:solidFill>
            </a:endParaRPr>
          </a:p>
        </p:txBody>
      </p:sp>
      <p:sp>
        <p:nvSpPr>
          <p:cNvPr id="16397" name="Text Box 13"/>
          <p:cNvSpPr txBox="1">
            <a:spLocks noChangeArrowheads="1"/>
          </p:cNvSpPr>
          <p:nvPr/>
        </p:nvSpPr>
        <p:spPr bwMode="auto">
          <a:xfrm>
            <a:off x="6269038" y="5962650"/>
            <a:ext cx="1219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b="1" u="none" dirty="0">
                <a:solidFill>
                  <a:schemeClr val="tx1"/>
                </a:solidFill>
              </a:rPr>
              <a:t>Atmosphere</a:t>
            </a:r>
          </a:p>
          <a:p>
            <a:pPr algn="ctr">
              <a:lnSpc>
                <a:spcPct val="90000"/>
              </a:lnSpc>
            </a:pPr>
            <a:r>
              <a:rPr lang="en-US" altLang="en-US" sz="1400" u="none" dirty="0">
                <a:solidFill>
                  <a:schemeClr val="tx1"/>
                </a:solidFill>
              </a:rPr>
              <a:t>(air)</a:t>
            </a:r>
            <a:endParaRPr lang="en-US" altLang="en-US" sz="1400" b="1" u="none" dirty="0">
              <a:solidFill>
                <a:schemeClr val="tx1"/>
              </a:solidFill>
            </a:endParaRPr>
          </a:p>
        </p:txBody>
      </p:sp>
      <p:sp>
        <p:nvSpPr>
          <p:cNvPr id="16398" name="Text Box 14"/>
          <p:cNvSpPr txBox="1">
            <a:spLocks noChangeArrowheads="1"/>
          </p:cNvSpPr>
          <p:nvPr/>
        </p:nvSpPr>
        <p:spPr bwMode="auto">
          <a:xfrm>
            <a:off x="7237413" y="5105400"/>
            <a:ext cx="149383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b="1" u="none" dirty="0">
                <a:solidFill>
                  <a:schemeClr val="tx1"/>
                </a:solidFill>
              </a:rPr>
              <a:t>Biosphere</a:t>
            </a:r>
          </a:p>
          <a:p>
            <a:pPr algn="ctr">
              <a:lnSpc>
                <a:spcPct val="90000"/>
              </a:lnSpc>
            </a:pPr>
            <a:r>
              <a:rPr lang="en-US" altLang="en-US" sz="1400" u="none" dirty="0">
                <a:solidFill>
                  <a:schemeClr val="tx1"/>
                </a:solidFill>
              </a:rPr>
              <a:t>(Living and dead</a:t>
            </a:r>
          </a:p>
          <a:p>
            <a:pPr algn="ctr">
              <a:lnSpc>
                <a:spcPct val="90000"/>
              </a:lnSpc>
            </a:pPr>
            <a:r>
              <a:rPr lang="en-US" altLang="en-US" sz="1400" u="none" dirty="0">
                <a:solidFill>
                  <a:schemeClr val="tx1"/>
                </a:solidFill>
              </a:rPr>
              <a:t>organisms)</a:t>
            </a:r>
            <a:endParaRPr lang="en-US" altLang="en-US" sz="1400" b="1" u="none" dirty="0">
              <a:solidFill>
                <a:schemeClr val="tx1"/>
              </a:solidFill>
            </a:endParaRPr>
          </a:p>
        </p:txBody>
      </p:sp>
      <p:sp>
        <p:nvSpPr>
          <p:cNvPr id="16399" name="Text Box 15"/>
          <p:cNvSpPr txBox="1">
            <a:spLocks noChangeArrowheads="1"/>
          </p:cNvSpPr>
          <p:nvPr/>
        </p:nvSpPr>
        <p:spPr bwMode="auto">
          <a:xfrm>
            <a:off x="7616825" y="4438650"/>
            <a:ext cx="12969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b="1" u="none" dirty="0">
                <a:solidFill>
                  <a:schemeClr val="tx1"/>
                </a:solidFill>
              </a:rPr>
              <a:t>Crust</a:t>
            </a:r>
          </a:p>
          <a:p>
            <a:pPr algn="ctr">
              <a:lnSpc>
                <a:spcPct val="90000"/>
              </a:lnSpc>
            </a:pPr>
            <a:r>
              <a:rPr lang="en-US" altLang="en-US" sz="1400" u="none" dirty="0">
                <a:solidFill>
                  <a:schemeClr val="tx1"/>
                </a:solidFill>
              </a:rPr>
              <a:t>(soil and rock)</a:t>
            </a:r>
            <a:endParaRPr lang="en-US" altLang="en-US" sz="1400" b="1" u="none" dirty="0">
              <a:solidFill>
                <a:schemeClr val="tx1"/>
              </a:solidFill>
            </a:endParaRPr>
          </a:p>
        </p:txBody>
      </p:sp>
      <p:sp>
        <p:nvSpPr>
          <p:cNvPr id="16400" name="Line 16"/>
          <p:cNvSpPr>
            <a:spLocks noChangeShapeType="1"/>
          </p:cNvSpPr>
          <p:nvPr/>
        </p:nvSpPr>
        <p:spPr bwMode="auto">
          <a:xfrm flipV="1">
            <a:off x="6667500" y="4572000"/>
            <a:ext cx="1282700" cy="1143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1" name="Line 17"/>
          <p:cNvSpPr>
            <a:spLocks noChangeShapeType="1"/>
          </p:cNvSpPr>
          <p:nvPr/>
        </p:nvSpPr>
        <p:spPr bwMode="auto">
          <a:xfrm>
            <a:off x="6337300" y="4800600"/>
            <a:ext cx="1143000" cy="4191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2" name="Line 18"/>
          <p:cNvSpPr>
            <a:spLocks noChangeShapeType="1"/>
          </p:cNvSpPr>
          <p:nvPr/>
        </p:nvSpPr>
        <p:spPr bwMode="auto">
          <a:xfrm>
            <a:off x="5829300" y="4914900"/>
            <a:ext cx="952500" cy="10287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3" name="Line 19"/>
          <p:cNvSpPr>
            <a:spLocks noChangeShapeType="1"/>
          </p:cNvSpPr>
          <p:nvPr/>
        </p:nvSpPr>
        <p:spPr bwMode="auto">
          <a:xfrm>
            <a:off x="5702300" y="5334000"/>
            <a:ext cx="38100" cy="10287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6404" name="Group 20"/>
          <p:cNvGrpSpPr>
            <a:grpSpLocks/>
          </p:cNvGrpSpPr>
          <p:nvPr/>
        </p:nvGrpSpPr>
        <p:grpSpPr bwMode="auto">
          <a:xfrm>
            <a:off x="4038600" y="4787900"/>
            <a:ext cx="698500" cy="1320800"/>
            <a:chOff x="2440" y="2760"/>
            <a:chExt cx="584" cy="1120"/>
          </a:xfrm>
        </p:grpSpPr>
        <p:grpSp>
          <p:nvGrpSpPr>
            <p:cNvPr id="16427" name="Group 21"/>
            <p:cNvGrpSpPr>
              <a:grpSpLocks/>
            </p:cNvGrpSpPr>
            <p:nvPr/>
          </p:nvGrpSpPr>
          <p:grpSpPr bwMode="auto">
            <a:xfrm>
              <a:off x="2912" y="2760"/>
              <a:ext cx="112" cy="128"/>
              <a:chOff x="2912" y="2760"/>
              <a:chExt cx="112" cy="128"/>
            </a:xfrm>
          </p:grpSpPr>
          <p:sp>
            <p:nvSpPr>
              <p:cNvPr id="16429" name="Line 22"/>
              <p:cNvSpPr>
                <a:spLocks noChangeShapeType="1"/>
              </p:cNvSpPr>
              <p:nvPr/>
            </p:nvSpPr>
            <p:spPr bwMode="auto">
              <a:xfrm flipH="1">
                <a:off x="2920" y="2760"/>
                <a:ext cx="56"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30" name="Line 23"/>
              <p:cNvSpPr>
                <a:spLocks noChangeShapeType="1"/>
              </p:cNvSpPr>
              <p:nvPr/>
            </p:nvSpPr>
            <p:spPr bwMode="auto">
              <a:xfrm flipH="1">
                <a:off x="2968" y="2856"/>
                <a:ext cx="56"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31" name="Line 24"/>
              <p:cNvSpPr>
                <a:spLocks noChangeShapeType="1"/>
              </p:cNvSpPr>
              <p:nvPr/>
            </p:nvSpPr>
            <p:spPr bwMode="auto">
              <a:xfrm>
                <a:off x="2912" y="2784"/>
                <a:ext cx="48" cy="10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428" name="Line 25"/>
            <p:cNvSpPr>
              <a:spLocks noChangeShapeType="1"/>
            </p:cNvSpPr>
            <p:nvPr/>
          </p:nvSpPr>
          <p:spPr bwMode="auto">
            <a:xfrm flipH="1">
              <a:off x="2440" y="2840"/>
              <a:ext cx="496" cy="10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409" name="AutoShape 31"/>
          <p:cNvSpPr>
            <a:spLocks/>
          </p:cNvSpPr>
          <p:nvPr/>
        </p:nvSpPr>
        <p:spPr bwMode="auto">
          <a:xfrm rot="1449629">
            <a:off x="3402013" y="212725"/>
            <a:ext cx="228600" cy="879475"/>
          </a:xfrm>
          <a:prstGeom prst="rightBrace">
            <a:avLst>
              <a:gd name="adj1" fmla="val 32060"/>
              <a:gd name="adj2" fmla="val 50000"/>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10" name="AutoShape 32"/>
          <p:cNvSpPr>
            <a:spLocks/>
          </p:cNvSpPr>
          <p:nvPr/>
        </p:nvSpPr>
        <p:spPr bwMode="auto">
          <a:xfrm rot="1449629">
            <a:off x="3122613" y="847725"/>
            <a:ext cx="228600" cy="879475"/>
          </a:xfrm>
          <a:prstGeom prst="rightBrace">
            <a:avLst>
              <a:gd name="adj1" fmla="val 32060"/>
              <a:gd name="adj2" fmla="val 50000"/>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11" name="Text Box 33"/>
          <p:cNvSpPr txBox="1">
            <a:spLocks noChangeArrowheads="1"/>
          </p:cNvSpPr>
          <p:nvPr/>
        </p:nvSpPr>
        <p:spPr bwMode="auto">
          <a:xfrm>
            <a:off x="3689350" y="0"/>
            <a:ext cx="1268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altLang="en-US" sz="1400" u="none">
                <a:solidFill>
                  <a:schemeClr val="tx1"/>
                </a:solidFill>
              </a:rPr>
              <a:t>Oceanic crust</a:t>
            </a:r>
          </a:p>
        </p:txBody>
      </p:sp>
      <p:sp>
        <p:nvSpPr>
          <p:cNvPr id="16412" name="Text Box 34"/>
          <p:cNvSpPr txBox="1">
            <a:spLocks noChangeArrowheads="1"/>
          </p:cNvSpPr>
          <p:nvPr/>
        </p:nvSpPr>
        <p:spPr bwMode="auto">
          <a:xfrm>
            <a:off x="6102350" y="50800"/>
            <a:ext cx="1514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altLang="en-US" sz="1400" u="none" dirty="0">
                <a:solidFill>
                  <a:schemeClr val="tx1"/>
                </a:solidFill>
              </a:rPr>
              <a:t>Continental crust</a:t>
            </a:r>
          </a:p>
        </p:txBody>
      </p:sp>
      <p:sp>
        <p:nvSpPr>
          <p:cNvPr id="16413" name="Text Box 35"/>
          <p:cNvSpPr txBox="1">
            <a:spLocks noChangeArrowheads="1"/>
          </p:cNvSpPr>
          <p:nvPr/>
        </p:nvSpPr>
        <p:spPr bwMode="auto">
          <a:xfrm>
            <a:off x="6035675" y="647700"/>
            <a:ext cx="1109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u="none" dirty="0">
                <a:solidFill>
                  <a:schemeClr val="tx1"/>
                </a:solidFill>
              </a:rPr>
              <a:t>Lithosphere</a:t>
            </a:r>
            <a:endParaRPr lang="en-US" altLang="en-US" sz="1400" b="1" u="none" dirty="0">
              <a:solidFill>
                <a:schemeClr val="tx1"/>
              </a:solidFill>
            </a:endParaRPr>
          </a:p>
        </p:txBody>
      </p:sp>
      <p:sp>
        <p:nvSpPr>
          <p:cNvPr id="16414" name="Text Box 36"/>
          <p:cNvSpPr txBox="1">
            <a:spLocks noChangeArrowheads="1"/>
          </p:cNvSpPr>
          <p:nvPr/>
        </p:nvSpPr>
        <p:spPr bwMode="auto">
          <a:xfrm>
            <a:off x="6365875" y="952500"/>
            <a:ext cx="1247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u="none">
                <a:solidFill>
                  <a:schemeClr val="tx1"/>
                </a:solidFill>
              </a:rPr>
              <a:t>Upper mantle</a:t>
            </a:r>
            <a:endParaRPr lang="en-US" altLang="en-US" sz="1400" b="1" u="none">
              <a:solidFill>
                <a:schemeClr val="tx1"/>
              </a:solidFill>
            </a:endParaRPr>
          </a:p>
        </p:txBody>
      </p:sp>
      <p:sp>
        <p:nvSpPr>
          <p:cNvPr id="16415" name="Text Box 37"/>
          <p:cNvSpPr txBox="1">
            <a:spLocks noChangeArrowheads="1"/>
          </p:cNvSpPr>
          <p:nvPr/>
        </p:nvSpPr>
        <p:spPr bwMode="auto">
          <a:xfrm>
            <a:off x="6365875" y="1219200"/>
            <a:ext cx="1376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u="none" dirty="0">
                <a:solidFill>
                  <a:schemeClr val="tx1"/>
                </a:solidFill>
              </a:rPr>
              <a:t>Asthenosphere</a:t>
            </a:r>
            <a:endParaRPr lang="en-US" altLang="en-US" sz="1400" b="1" u="none" dirty="0">
              <a:solidFill>
                <a:schemeClr val="tx1"/>
              </a:solidFill>
            </a:endParaRPr>
          </a:p>
        </p:txBody>
      </p:sp>
      <p:sp>
        <p:nvSpPr>
          <p:cNvPr id="16416" name="Text Box 38"/>
          <p:cNvSpPr txBox="1">
            <a:spLocks noChangeArrowheads="1"/>
          </p:cNvSpPr>
          <p:nvPr/>
        </p:nvSpPr>
        <p:spPr bwMode="auto">
          <a:xfrm>
            <a:off x="6365875" y="1536700"/>
            <a:ext cx="1247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u="none" dirty="0">
                <a:solidFill>
                  <a:schemeClr val="tx1"/>
                </a:solidFill>
              </a:rPr>
              <a:t>Lower mantle</a:t>
            </a:r>
            <a:endParaRPr lang="en-US" altLang="en-US" sz="1400" b="1" u="none" dirty="0">
              <a:solidFill>
                <a:schemeClr val="tx1"/>
              </a:solidFill>
            </a:endParaRPr>
          </a:p>
        </p:txBody>
      </p:sp>
      <p:sp>
        <p:nvSpPr>
          <p:cNvPr id="16417" name="AutoShape 39"/>
          <p:cNvSpPr>
            <a:spLocks/>
          </p:cNvSpPr>
          <p:nvPr/>
        </p:nvSpPr>
        <p:spPr bwMode="auto">
          <a:xfrm rot="1449629">
            <a:off x="5813425" y="473075"/>
            <a:ext cx="215900" cy="574675"/>
          </a:xfrm>
          <a:prstGeom prst="rightBrace">
            <a:avLst>
              <a:gd name="adj1" fmla="val 22181"/>
              <a:gd name="adj2" fmla="val 50000"/>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6418" name="Group 40"/>
          <p:cNvGrpSpPr>
            <a:grpSpLocks/>
          </p:cNvGrpSpPr>
          <p:nvPr/>
        </p:nvGrpSpPr>
        <p:grpSpPr bwMode="auto">
          <a:xfrm>
            <a:off x="5270500" y="977900"/>
            <a:ext cx="1117600" cy="139700"/>
            <a:chOff x="3320" y="616"/>
            <a:chExt cx="704" cy="88"/>
          </a:xfrm>
        </p:grpSpPr>
        <p:sp>
          <p:nvSpPr>
            <p:cNvPr id="16425" name="Line 41"/>
            <p:cNvSpPr>
              <a:spLocks noChangeShapeType="1"/>
            </p:cNvSpPr>
            <p:nvPr/>
          </p:nvSpPr>
          <p:spPr bwMode="auto">
            <a:xfrm>
              <a:off x="3320" y="616"/>
              <a:ext cx="352" cy="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6" name="Line 42"/>
            <p:cNvSpPr>
              <a:spLocks noChangeShapeType="1"/>
            </p:cNvSpPr>
            <p:nvPr/>
          </p:nvSpPr>
          <p:spPr bwMode="auto">
            <a:xfrm>
              <a:off x="3648" y="704"/>
              <a:ext cx="37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419" name="Line 43"/>
          <p:cNvSpPr>
            <a:spLocks noChangeShapeType="1"/>
          </p:cNvSpPr>
          <p:nvPr/>
        </p:nvSpPr>
        <p:spPr bwMode="auto">
          <a:xfrm>
            <a:off x="5295900" y="1358900"/>
            <a:ext cx="9525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0" name="Line 44"/>
          <p:cNvSpPr>
            <a:spLocks noChangeShapeType="1"/>
          </p:cNvSpPr>
          <p:nvPr/>
        </p:nvSpPr>
        <p:spPr bwMode="auto">
          <a:xfrm>
            <a:off x="5143500" y="1600200"/>
            <a:ext cx="1231900" cy="1016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1" name="Line 45"/>
          <p:cNvSpPr>
            <a:spLocks noChangeShapeType="1"/>
          </p:cNvSpPr>
          <p:nvPr/>
        </p:nvSpPr>
        <p:spPr bwMode="auto">
          <a:xfrm flipH="1" flipV="1">
            <a:off x="3619500" y="165100"/>
            <a:ext cx="1168400" cy="5461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2" name="Line 46"/>
          <p:cNvSpPr>
            <a:spLocks noChangeShapeType="1"/>
          </p:cNvSpPr>
          <p:nvPr/>
        </p:nvSpPr>
        <p:spPr bwMode="auto">
          <a:xfrm flipH="1">
            <a:off x="2743200" y="800100"/>
            <a:ext cx="2057400" cy="14224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3" name="Line 47"/>
          <p:cNvSpPr>
            <a:spLocks noChangeShapeType="1"/>
          </p:cNvSpPr>
          <p:nvPr/>
        </p:nvSpPr>
        <p:spPr bwMode="auto">
          <a:xfrm>
            <a:off x="4902200" y="177800"/>
            <a:ext cx="381000" cy="469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4" name="Line 48"/>
          <p:cNvSpPr>
            <a:spLocks noChangeShapeType="1"/>
          </p:cNvSpPr>
          <p:nvPr/>
        </p:nvSpPr>
        <p:spPr bwMode="auto">
          <a:xfrm flipV="1">
            <a:off x="5448300" y="228600"/>
            <a:ext cx="685800" cy="4826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8" name="Picture 5" descr="ear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798550" y="21866"/>
            <a:ext cx="1359229" cy="13604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556091"/>
            <a:ext cx="2057400" cy="5324535"/>
          </a:xfrm>
          <a:prstGeom prst="rect">
            <a:avLst/>
          </a:prstGeom>
          <a:solidFill>
            <a:schemeClr val="accent1">
              <a:lumMod val="90000"/>
            </a:schemeClr>
          </a:solidFill>
        </p:spPr>
        <p:txBody>
          <a:bodyPr wrap="square">
            <a:spAutoFit/>
          </a:bodyPr>
          <a:lstStyle/>
          <a:p>
            <a:r>
              <a:rPr lang="en-US" b="1" u="none" dirty="0" smtClean="0"/>
              <a:t>1) Atmosphere -thin</a:t>
            </a:r>
            <a:endParaRPr lang="en-US" b="1" u="none" dirty="0"/>
          </a:p>
          <a:p>
            <a:r>
              <a:rPr lang="en-US" u="none" dirty="0"/>
              <a:t>a</a:t>
            </a:r>
            <a:r>
              <a:rPr lang="en-US" u="none" dirty="0" smtClean="0"/>
              <a:t>)</a:t>
            </a:r>
            <a:r>
              <a:rPr lang="en-US" u="none" dirty="0" err="1" smtClean="0"/>
              <a:t>Trophosphere</a:t>
            </a:r>
            <a:endParaRPr lang="en-US" u="none" dirty="0"/>
          </a:p>
          <a:p>
            <a:r>
              <a:rPr lang="en-US" u="none" dirty="0"/>
              <a:t>most of air </a:t>
            </a:r>
          </a:p>
          <a:p>
            <a:r>
              <a:rPr lang="en-US" u="none" dirty="0" smtClean="0"/>
              <a:t>N 78</a:t>
            </a:r>
            <a:r>
              <a:rPr lang="en-US" u="none" dirty="0"/>
              <a:t>% </a:t>
            </a:r>
            <a:r>
              <a:rPr lang="en-US" u="none" dirty="0" smtClean="0"/>
              <a:t>O</a:t>
            </a:r>
            <a:r>
              <a:rPr lang="en-US" u="none" baseline="-25000" dirty="0" smtClean="0"/>
              <a:t>2</a:t>
            </a:r>
            <a:r>
              <a:rPr lang="en-US" u="none" dirty="0" smtClean="0"/>
              <a:t> </a:t>
            </a:r>
            <a:r>
              <a:rPr lang="en-US" u="none" dirty="0"/>
              <a:t>21</a:t>
            </a:r>
            <a:r>
              <a:rPr lang="en-US" u="none" dirty="0" smtClean="0"/>
              <a:t>%</a:t>
            </a:r>
          </a:p>
          <a:p>
            <a:r>
              <a:rPr lang="en-US" u="none" dirty="0" smtClean="0"/>
              <a:t>17km </a:t>
            </a:r>
            <a:r>
              <a:rPr lang="en-US" u="none" dirty="0"/>
              <a:t>(11 miles)</a:t>
            </a:r>
          </a:p>
          <a:p>
            <a:r>
              <a:rPr lang="en-US" u="none" dirty="0"/>
              <a:t>b</a:t>
            </a:r>
            <a:r>
              <a:rPr lang="en-US" u="none" dirty="0" smtClean="0"/>
              <a:t>)Stratosphere-ozone </a:t>
            </a:r>
            <a:r>
              <a:rPr lang="en-US" u="none" dirty="0"/>
              <a:t>layer (</a:t>
            </a:r>
            <a:r>
              <a:rPr lang="en-US" u="none" dirty="0" smtClean="0"/>
              <a:t>O</a:t>
            </a:r>
            <a:r>
              <a:rPr lang="en-US" u="none" baseline="-25000" dirty="0" smtClean="0"/>
              <a:t>3</a:t>
            </a:r>
            <a:r>
              <a:rPr lang="en-US" u="none" dirty="0" smtClean="0"/>
              <a:t>) </a:t>
            </a:r>
            <a:endParaRPr lang="en-US" u="none" dirty="0"/>
          </a:p>
          <a:p>
            <a:r>
              <a:rPr lang="en-US" u="none" dirty="0" smtClean="0"/>
              <a:t>UV radiation </a:t>
            </a:r>
          </a:p>
          <a:p>
            <a:r>
              <a:rPr lang="en-US" u="none" dirty="0" smtClean="0"/>
              <a:t>17-48km </a:t>
            </a:r>
            <a:r>
              <a:rPr lang="en-US" u="none" dirty="0"/>
              <a:t>(11-30m)</a:t>
            </a:r>
          </a:p>
          <a:p>
            <a:r>
              <a:rPr lang="en-US" b="1" u="none" dirty="0"/>
              <a:t>2</a:t>
            </a:r>
            <a:r>
              <a:rPr lang="en-US" b="1" u="none" dirty="0" smtClean="0"/>
              <a:t>) Hydrosphere</a:t>
            </a:r>
            <a:endParaRPr lang="en-US" b="1" u="none" dirty="0"/>
          </a:p>
          <a:p>
            <a:r>
              <a:rPr lang="en-US" b="1" u="none" smtClean="0"/>
              <a:t>3)Lithosphere</a:t>
            </a:r>
            <a:r>
              <a:rPr lang="en-US" u="none" smtClean="0"/>
              <a:t>-crust </a:t>
            </a:r>
            <a:r>
              <a:rPr lang="en-US" u="none" dirty="0" smtClean="0"/>
              <a:t>&amp;  upper mantle</a:t>
            </a:r>
          </a:p>
          <a:p>
            <a:r>
              <a:rPr lang="en-US" u="none" dirty="0" err="1" smtClean="0"/>
              <a:t>Crust-FF&amp;Soil</a:t>
            </a:r>
            <a:r>
              <a:rPr lang="en-US" u="none" dirty="0" smtClean="0"/>
              <a:t> </a:t>
            </a:r>
            <a:endParaRPr lang="en-US" u="none" dirty="0"/>
          </a:p>
          <a:p>
            <a:r>
              <a:rPr lang="en-US" u="none" dirty="0" smtClean="0"/>
              <a:t>4)Biosphere</a:t>
            </a:r>
            <a:endParaRPr lang="en-US" u="none" dirty="0"/>
          </a:p>
        </p:txBody>
      </p:sp>
      <p:sp>
        <p:nvSpPr>
          <p:cNvPr id="3" name="TextBox 2"/>
          <p:cNvSpPr txBox="1"/>
          <p:nvPr/>
        </p:nvSpPr>
        <p:spPr>
          <a:xfrm>
            <a:off x="7798551" y="2222500"/>
            <a:ext cx="1139888" cy="1015663"/>
          </a:xfrm>
          <a:prstGeom prst="rect">
            <a:avLst/>
          </a:prstGeom>
          <a:solidFill>
            <a:srgbClr val="FFCC00"/>
          </a:solidFill>
        </p:spPr>
        <p:txBody>
          <a:bodyPr wrap="square" rtlCol="0">
            <a:spAutoFit/>
          </a:bodyPr>
          <a:lstStyle/>
          <a:p>
            <a:r>
              <a:rPr lang="en-US" u="none" dirty="0" smtClean="0"/>
              <a:t>Core</a:t>
            </a:r>
          </a:p>
          <a:p>
            <a:r>
              <a:rPr lang="en-US" u="none" dirty="0" smtClean="0"/>
              <a:t>Mantle</a:t>
            </a:r>
          </a:p>
          <a:p>
            <a:r>
              <a:rPr lang="en-US" u="none" dirty="0" smtClean="0"/>
              <a:t>Crust</a:t>
            </a:r>
            <a:endParaRPr lang="en-US" u="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1676400"/>
          </a:xfrm>
        </p:spPr>
        <p:txBody>
          <a:bodyPr/>
          <a:lstStyle/>
          <a:p>
            <a:pPr eaLnBrk="1" hangingPunct="1">
              <a:defRPr/>
            </a:pPr>
            <a:r>
              <a:rPr lang="en-US" smtClean="0"/>
              <a:t>The Carbon Cycle (Terrestrial)</a:t>
            </a:r>
          </a:p>
        </p:txBody>
      </p:sp>
      <p:sp>
        <p:nvSpPr>
          <p:cNvPr id="44035" name="Line 3"/>
          <p:cNvSpPr>
            <a:spLocks noChangeShapeType="1"/>
          </p:cNvSpPr>
          <p:nvPr/>
        </p:nvSpPr>
        <p:spPr bwMode="auto">
          <a:xfrm>
            <a:off x="0" y="1143000"/>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44036" name="Text Box 4"/>
          <p:cNvSpPr txBox="1">
            <a:spLocks noChangeArrowheads="1"/>
          </p:cNvSpPr>
          <p:nvPr/>
        </p:nvSpPr>
        <p:spPr bwMode="auto">
          <a:xfrm>
            <a:off x="0" y="6350000"/>
            <a:ext cx="2638425"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sz="2400" b="1" i="1" u="none">
                <a:solidFill>
                  <a:schemeClr val="bg1"/>
                </a:solidFill>
              </a:rPr>
              <a:t>Fig. 4-28 p. 84-85</a:t>
            </a:r>
          </a:p>
        </p:txBody>
      </p:sp>
      <p:pic>
        <p:nvPicPr>
          <p:cNvPr id="44037" name="Picture 5" descr="Slide30"/>
          <p:cNvPicPr>
            <a:picLocks noChangeAspect="1" noChangeArrowheads="1"/>
          </p:cNvPicPr>
          <p:nvPr/>
        </p:nvPicPr>
        <p:blipFill>
          <a:blip r:embed="rId2">
            <a:extLst>
              <a:ext uri="{28A0092B-C50C-407E-A947-70E740481C1C}">
                <a14:useLocalDpi xmlns:a14="http://schemas.microsoft.com/office/drawing/2010/main" val="0"/>
              </a:ext>
            </a:extLst>
          </a:blip>
          <a:srcRect t="11697" b="26419"/>
          <a:stretch>
            <a:fillRect/>
          </a:stretch>
        </p:blipFill>
        <p:spPr bwMode="auto">
          <a:xfrm>
            <a:off x="0" y="1458913"/>
            <a:ext cx="9144000" cy="4243387"/>
          </a:xfrm>
          <a:prstGeom prst="rect">
            <a:avLst/>
          </a:prstGeom>
          <a:noFill/>
          <a:ln w="9525">
            <a:solidFill>
              <a:schemeClr val="tx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0"/>
            <a:ext cx="8229600" cy="1384300"/>
          </a:xfrm>
        </p:spPr>
        <p:txBody>
          <a:bodyPr/>
          <a:lstStyle/>
          <a:p>
            <a:pPr eaLnBrk="1" hangingPunct="1">
              <a:defRPr/>
            </a:pPr>
            <a:r>
              <a:rPr lang="en-US" smtClean="0"/>
              <a:t>The Carbon Cycle (Aquatic)</a:t>
            </a:r>
          </a:p>
        </p:txBody>
      </p:sp>
      <p:sp>
        <p:nvSpPr>
          <p:cNvPr id="45059" name="Line 3"/>
          <p:cNvSpPr>
            <a:spLocks noChangeShapeType="1"/>
          </p:cNvSpPr>
          <p:nvPr/>
        </p:nvSpPr>
        <p:spPr bwMode="auto">
          <a:xfrm>
            <a:off x="0" y="1143000"/>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45060" name="Text Box 4"/>
          <p:cNvSpPr txBox="1">
            <a:spLocks noChangeArrowheads="1"/>
          </p:cNvSpPr>
          <p:nvPr/>
        </p:nvSpPr>
        <p:spPr bwMode="auto">
          <a:xfrm>
            <a:off x="0" y="6350000"/>
            <a:ext cx="2638425"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sz="2400" b="1" i="1" u="none">
                <a:solidFill>
                  <a:schemeClr val="bg1"/>
                </a:solidFill>
              </a:rPr>
              <a:t>Fig. 4-28 p. 84-85</a:t>
            </a:r>
          </a:p>
        </p:txBody>
      </p:sp>
      <p:pic>
        <p:nvPicPr>
          <p:cNvPr id="45061" name="Picture 5" descr="Slide29"/>
          <p:cNvPicPr>
            <a:picLocks noChangeAspect="1" noChangeArrowheads="1"/>
          </p:cNvPicPr>
          <p:nvPr/>
        </p:nvPicPr>
        <p:blipFill>
          <a:blip r:embed="rId2">
            <a:extLst>
              <a:ext uri="{28A0092B-C50C-407E-A947-70E740481C1C}">
                <a14:useLocalDpi xmlns:a14="http://schemas.microsoft.com/office/drawing/2010/main" val="0"/>
              </a:ext>
            </a:extLst>
          </a:blip>
          <a:srcRect l="22107" t="11697" b="16266"/>
          <a:stretch>
            <a:fillRect/>
          </a:stretch>
        </p:blipFill>
        <p:spPr bwMode="auto">
          <a:xfrm>
            <a:off x="1117600" y="1458913"/>
            <a:ext cx="6908800" cy="4792662"/>
          </a:xfrm>
          <a:prstGeom prst="rect">
            <a:avLst/>
          </a:prstGeom>
          <a:noFill/>
          <a:ln w="9525">
            <a:solidFill>
              <a:schemeClr val="tx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z="4000" u="sng" smtClean="0"/>
              <a:t>How do we affect carbon? </a:t>
            </a:r>
            <a:r>
              <a:rPr lang="en-US" sz="4000" smtClean="0"/>
              <a:t/>
            </a:r>
            <a:br>
              <a:rPr lang="en-US" sz="4000" smtClean="0"/>
            </a:br>
            <a:endParaRPr lang="en-US" sz="4000" smtClean="0"/>
          </a:p>
        </p:txBody>
      </p:sp>
      <p:sp>
        <p:nvSpPr>
          <p:cNvPr id="22531" name="Rectangle 3"/>
          <p:cNvSpPr>
            <a:spLocks noGrp="1" noChangeArrowheads="1"/>
          </p:cNvSpPr>
          <p:nvPr>
            <p:ph type="body" idx="1"/>
          </p:nvPr>
        </p:nvSpPr>
        <p:spPr/>
        <p:txBody>
          <a:bodyPr/>
          <a:lstStyle/>
          <a:p>
            <a:pPr eaLnBrk="1" hangingPunct="1"/>
            <a:r>
              <a:rPr lang="en-US" smtClean="0"/>
              <a:t>clear trees which absorb CO</a:t>
            </a:r>
            <a:r>
              <a:rPr lang="en-US" baseline="-25000" smtClean="0"/>
              <a:t>2</a:t>
            </a:r>
            <a:endParaRPr lang="en-US" smtClean="0"/>
          </a:p>
          <a:p>
            <a:pPr eaLnBrk="1" hangingPunct="1"/>
            <a:r>
              <a:rPr lang="en-US" smtClean="0"/>
              <a:t>add CO</a:t>
            </a:r>
            <a:r>
              <a:rPr lang="en-US" baseline="-25000" smtClean="0"/>
              <a:t>2</a:t>
            </a:r>
            <a:r>
              <a:rPr lang="en-US" smtClean="0"/>
              <a:t> by burning fossil fuels and raising greenhouse effect</a:t>
            </a:r>
          </a:p>
          <a:p>
            <a:pPr eaLnBrk="1" hangingPunct="1"/>
            <a:r>
              <a:rPr lang="en-US" smtClean="0"/>
              <a:t>What are other ways?</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ox(in)">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ox(in)">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box(in)">
                                      <p:cBhvr>
                                        <p:cTn id="17"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z="3200" u="sng" smtClean="0"/>
              <a:t>Nitrogen Cycle</a:t>
            </a:r>
            <a:r>
              <a:rPr lang="en-US" sz="3200" smtClean="0"/>
              <a:t/>
            </a:r>
            <a:br>
              <a:rPr lang="en-US" sz="3200" smtClean="0"/>
            </a:br>
            <a:endParaRPr lang="en-US" sz="3200" smtClean="0"/>
          </a:p>
        </p:txBody>
      </p:sp>
      <p:sp>
        <p:nvSpPr>
          <p:cNvPr id="23555" name="Rectangle 3"/>
          <p:cNvSpPr>
            <a:spLocks noGrp="1" noChangeArrowheads="1"/>
          </p:cNvSpPr>
          <p:nvPr>
            <p:ph type="body" idx="1"/>
          </p:nvPr>
        </p:nvSpPr>
        <p:spPr>
          <a:xfrm>
            <a:off x="914400" y="1371600"/>
            <a:ext cx="7772400" cy="4724400"/>
          </a:xfrm>
        </p:spPr>
        <p:txBody>
          <a:bodyPr/>
          <a:lstStyle/>
          <a:p>
            <a:pPr eaLnBrk="1" hangingPunct="1">
              <a:lnSpc>
                <a:spcPct val="80000"/>
              </a:lnSpc>
            </a:pPr>
            <a:r>
              <a:rPr lang="en-US" sz="2800" smtClean="0"/>
              <a:t>air made up of Nitrogen gas – 78%</a:t>
            </a:r>
          </a:p>
          <a:p>
            <a:pPr eaLnBrk="1" hangingPunct="1">
              <a:lnSpc>
                <a:spcPct val="80000"/>
              </a:lnSpc>
            </a:pPr>
            <a:r>
              <a:rPr lang="en-US" sz="2800" smtClean="0"/>
              <a:t>cannot use nitrogen gas to make amino acids and proteins</a:t>
            </a:r>
          </a:p>
          <a:p>
            <a:pPr eaLnBrk="1" hangingPunct="1">
              <a:lnSpc>
                <a:spcPct val="80000"/>
              </a:lnSpc>
            </a:pPr>
            <a:r>
              <a:rPr lang="en-US" sz="2800" smtClean="0"/>
              <a:t>must be fixed to another compound </a:t>
            </a:r>
          </a:p>
          <a:p>
            <a:pPr eaLnBrk="1" hangingPunct="1">
              <a:lnSpc>
                <a:spcPct val="80000"/>
              </a:lnSpc>
            </a:pPr>
            <a:r>
              <a:rPr lang="en-US" sz="2800" u="sng" smtClean="0"/>
              <a:t>Nitrogen fixation</a:t>
            </a:r>
            <a:r>
              <a:rPr lang="en-US" sz="2800" smtClean="0"/>
              <a:t>-special bacteria/algae convert gaseous nitrogen to ammonia (NH</a:t>
            </a:r>
            <a:r>
              <a:rPr lang="en-US" sz="2800" baseline="-25000" smtClean="0"/>
              <a:t>3)</a:t>
            </a:r>
            <a:r>
              <a:rPr lang="en-US" sz="2800" smtClean="0"/>
              <a:t> </a:t>
            </a:r>
          </a:p>
          <a:p>
            <a:pPr eaLnBrk="1" hangingPunct="1">
              <a:lnSpc>
                <a:spcPct val="80000"/>
              </a:lnSpc>
              <a:buFontTx/>
              <a:buNone/>
            </a:pPr>
            <a:r>
              <a:rPr lang="en-US" sz="2800" smtClean="0"/>
              <a:t>	Ex cyanobacteria in soil and water</a:t>
            </a:r>
          </a:p>
          <a:p>
            <a:pPr eaLnBrk="1" hangingPunct="1">
              <a:lnSpc>
                <a:spcPct val="80000"/>
              </a:lnSpc>
              <a:buFontTx/>
              <a:buNone/>
            </a:pPr>
            <a:r>
              <a:rPr lang="en-US" sz="2800" smtClean="0"/>
              <a:t>	Ex bacteria in rhizoids (small nodules of plants- legume)</a:t>
            </a:r>
          </a:p>
          <a:p>
            <a:pPr eaLnBrk="1" hangingPunct="1">
              <a:lnSpc>
                <a:spcPct val="80000"/>
              </a:lnSpc>
            </a:pPr>
            <a:r>
              <a:rPr lang="en-US" sz="2800" smtClean="0"/>
              <a:t>Lightning can also cause some nitrogen fixation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17" dur="500"/>
                                        <p:tgtEl>
                                          <p:spTgt spid="23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22" dur="500"/>
                                        <p:tgtEl>
                                          <p:spTgt spid="235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blinds(horizontal)">
                                      <p:cBhvr>
                                        <p:cTn id="27" dur="500"/>
                                        <p:tgtEl>
                                          <p:spTgt spid="235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blinds(horizontal)">
                                      <p:cBhvr>
                                        <p:cTn id="32" dur="500"/>
                                        <p:tgtEl>
                                          <p:spTgt spid="2355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555">
                                            <p:txEl>
                                              <p:pRg st="6" end="6"/>
                                            </p:txEl>
                                          </p:spTgt>
                                        </p:tgtEl>
                                        <p:attrNameLst>
                                          <p:attrName>style.visibility</p:attrName>
                                        </p:attrNameLst>
                                      </p:cBhvr>
                                      <p:to>
                                        <p:strVal val="visible"/>
                                      </p:to>
                                    </p:set>
                                    <p:animEffect transition="in" filter="blinds(horizontal)">
                                      <p:cBhvr>
                                        <p:cTn id="37" dur="500"/>
                                        <p:tgtEl>
                                          <p:spTgt spid="2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a:xfrm>
            <a:off x="381000" y="381000"/>
            <a:ext cx="8229600" cy="6324600"/>
          </a:xfrm>
        </p:spPr>
        <p:txBody>
          <a:bodyPr/>
          <a:lstStyle/>
          <a:p>
            <a:pPr eaLnBrk="1" hangingPunct="1">
              <a:lnSpc>
                <a:spcPct val="80000"/>
              </a:lnSpc>
            </a:pPr>
            <a:r>
              <a:rPr lang="en-US" sz="2400" u="sng" dirty="0" smtClean="0"/>
              <a:t>Nitrification (2 step process)</a:t>
            </a:r>
            <a:endParaRPr lang="en-US" sz="2400" dirty="0" smtClean="0"/>
          </a:p>
          <a:p>
            <a:pPr eaLnBrk="1" hangingPunct="1">
              <a:lnSpc>
                <a:spcPct val="80000"/>
              </a:lnSpc>
            </a:pPr>
            <a:r>
              <a:rPr lang="en-US" sz="2400" dirty="0" err="1" smtClean="0"/>
              <a:t>nitrifiying</a:t>
            </a:r>
            <a:r>
              <a:rPr lang="en-US" sz="2400" dirty="0" smtClean="0"/>
              <a:t> bacteria convert ammonia(NH</a:t>
            </a:r>
            <a:r>
              <a:rPr lang="en-US" sz="2400" baseline="-25000" dirty="0" smtClean="0"/>
              <a:t>3</a:t>
            </a:r>
            <a:r>
              <a:rPr lang="en-US" sz="2400" dirty="0" smtClean="0"/>
              <a:t>) first to nitrites(NO</a:t>
            </a:r>
            <a:r>
              <a:rPr lang="en-US" sz="2400" baseline="-25000" dirty="0" smtClean="0"/>
              <a:t>2</a:t>
            </a:r>
            <a:r>
              <a:rPr lang="en-US" sz="2400" dirty="0" smtClean="0"/>
              <a:t>) (toxic) and then nitrates(NO</a:t>
            </a:r>
            <a:r>
              <a:rPr lang="en-US" sz="2400" baseline="-25000" dirty="0" smtClean="0"/>
              <a:t>3</a:t>
            </a:r>
            <a:r>
              <a:rPr lang="en-US" sz="2400" dirty="0" smtClean="0"/>
              <a:t>) </a:t>
            </a:r>
          </a:p>
          <a:p>
            <a:pPr eaLnBrk="1" hangingPunct="1">
              <a:lnSpc>
                <a:spcPct val="80000"/>
              </a:lnSpc>
            </a:pPr>
            <a:r>
              <a:rPr lang="en-US" sz="2400" u="sng" dirty="0" smtClean="0"/>
              <a:t>Assimilation</a:t>
            </a:r>
            <a:endParaRPr lang="en-US" sz="2400" dirty="0" smtClean="0"/>
          </a:p>
          <a:p>
            <a:pPr eaLnBrk="1" hangingPunct="1">
              <a:lnSpc>
                <a:spcPct val="80000"/>
              </a:lnSpc>
            </a:pPr>
            <a:r>
              <a:rPr lang="en-US" sz="2400" dirty="0" smtClean="0"/>
              <a:t>ammonia, ammonium ions, and nitrate ions (formed during previous two processes)</a:t>
            </a:r>
          </a:p>
          <a:p>
            <a:pPr eaLnBrk="1" hangingPunct="1">
              <a:lnSpc>
                <a:spcPct val="80000"/>
              </a:lnSpc>
            </a:pPr>
            <a:r>
              <a:rPr lang="en-US" sz="2400" dirty="0" smtClean="0"/>
              <a:t>can then used by plants to make proteins/organic compounds</a:t>
            </a:r>
          </a:p>
          <a:p>
            <a:pPr eaLnBrk="1" hangingPunct="1">
              <a:lnSpc>
                <a:spcPct val="80000"/>
              </a:lnSpc>
            </a:pPr>
            <a:r>
              <a:rPr lang="en-US" sz="2400" dirty="0" smtClean="0"/>
              <a:t>animals can eat plants </a:t>
            </a:r>
          </a:p>
          <a:p>
            <a:pPr eaLnBrk="1" hangingPunct="1">
              <a:lnSpc>
                <a:spcPct val="80000"/>
              </a:lnSpc>
            </a:pPr>
            <a:r>
              <a:rPr lang="en-US" sz="2400" u="sng" dirty="0" smtClean="0"/>
              <a:t>Ammonification</a:t>
            </a:r>
            <a:r>
              <a:rPr lang="en-US" sz="2400" dirty="0" smtClean="0"/>
              <a:t>- bacteria of decay break down dead animals and plants and form ammonia(NH</a:t>
            </a:r>
            <a:r>
              <a:rPr lang="en-US" sz="2400" baseline="-25000" dirty="0" smtClean="0"/>
              <a:t>3</a:t>
            </a:r>
            <a:r>
              <a:rPr lang="en-US" sz="2400" dirty="0" smtClean="0"/>
              <a:t>)</a:t>
            </a:r>
          </a:p>
          <a:p>
            <a:pPr eaLnBrk="1" hangingPunct="1">
              <a:lnSpc>
                <a:spcPct val="80000"/>
              </a:lnSpc>
            </a:pPr>
            <a:r>
              <a:rPr lang="en-US" sz="2400" u="sng" dirty="0" err="1" smtClean="0"/>
              <a:t>Denitrification</a:t>
            </a:r>
            <a:endParaRPr lang="en-US" sz="2400" dirty="0" smtClean="0"/>
          </a:p>
          <a:p>
            <a:pPr eaLnBrk="1" hangingPunct="1">
              <a:lnSpc>
                <a:spcPct val="80000"/>
              </a:lnSpc>
            </a:pPr>
            <a:r>
              <a:rPr lang="en-US" sz="2400" dirty="0" smtClean="0"/>
              <a:t>denitrifying bacteria convert </a:t>
            </a:r>
            <a:r>
              <a:rPr lang="en-US" sz="2400" dirty="0" smtClean="0">
                <a:solidFill>
                  <a:srgbClr val="FFFFFF"/>
                </a:solidFill>
              </a:rPr>
              <a:t>NH</a:t>
            </a:r>
            <a:r>
              <a:rPr lang="en-US" sz="2400" baseline="-25000" dirty="0" smtClean="0">
                <a:solidFill>
                  <a:srgbClr val="FFFFFF"/>
                </a:solidFill>
              </a:rPr>
              <a:t>3 </a:t>
            </a:r>
            <a:r>
              <a:rPr lang="en-US" sz="2400" dirty="0" smtClean="0">
                <a:solidFill>
                  <a:srgbClr val="FFFFFF"/>
                </a:solidFill>
              </a:rPr>
              <a:t>and NH</a:t>
            </a:r>
            <a:r>
              <a:rPr lang="en-US" sz="2400" baseline="-25000" dirty="0" smtClean="0">
                <a:solidFill>
                  <a:srgbClr val="FFFFFF"/>
                </a:solidFill>
              </a:rPr>
              <a:t>4</a:t>
            </a:r>
            <a:r>
              <a:rPr lang="en-US" sz="2400" dirty="0" smtClean="0">
                <a:solidFill>
                  <a:srgbClr val="FFFFFF"/>
                </a:solidFill>
              </a:rPr>
              <a:t> back to nitrite NO</a:t>
            </a:r>
            <a:r>
              <a:rPr lang="en-US" sz="2400" baseline="-25000" dirty="0" smtClean="0">
                <a:solidFill>
                  <a:srgbClr val="FFFFFF"/>
                </a:solidFill>
              </a:rPr>
              <a:t>2</a:t>
            </a:r>
            <a:r>
              <a:rPr lang="en-US" sz="2400" dirty="0" smtClean="0"/>
              <a:t> and nitrate NO</a:t>
            </a:r>
            <a:r>
              <a:rPr lang="en-US" sz="2400" baseline="-25000" dirty="0" smtClean="0"/>
              <a:t>3</a:t>
            </a:r>
            <a:r>
              <a:rPr lang="en-US" sz="2400" dirty="0" smtClean="0"/>
              <a:t> to free nitrogen(N</a:t>
            </a:r>
            <a:r>
              <a:rPr lang="en-US" sz="2400" baseline="-25000" dirty="0" smtClean="0"/>
              <a:t>2</a:t>
            </a:r>
            <a:r>
              <a:rPr lang="en-US" sz="2400" dirty="0" smtClean="0"/>
              <a:t>) in atmosphere and N</a:t>
            </a:r>
            <a:r>
              <a:rPr lang="en-US" sz="2400" baseline="-25000" dirty="0" smtClean="0"/>
              <a:t>2</a:t>
            </a:r>
            <a:r>
              <a:rPr lang="en-US" sz="2400" dirty="0" smtClean="0"/>
              <a:t>O (nitrous oxide – greenhouse gas)</a:t>
            </a:r>
          </a:p>
          <a:p>
            <a:pPr eaLnBrk="1" hangingPunct="1">
              <a:lnSpc>
                <a:spcPct val="80000"/>
              </a:lnSpc>
            </a:pPr>
            <a:r>
              <a:rPr lang="en-US" sz="2400" dirty="0"/>
              <a:t>N</a:t>
            </a:r>
            <a:r>
              <a:rPr lang="en-US" sz="2400" dirty="0" smtClean="0"/>
              <a:t>itrogen returns to the water and soil when an animal urinates</a:t>
            </a:r>
          </a:p>
          <a:p>
            <a:pPr eaLnBrk="1" hangingPunct="1">
              <a:lnSpc>
                <a:spcPct val="80000"/>
              </a:lnSpc>
            </a:pPr>
            <a:r>
              <a:rPr lang="en-US" sz="2400" dirty="0"/>
              <a:t>C</a:t>
            </a:r>
            <a:r>
              <a:rPr lang="en-US" sz="2400" dirty="0" smtClean="0"/>
              <a:t>hemical fertilizers also add nitrogen to soil</a:t>
            </a:r>
          </a:p>
          <a:p>
            <a:pPr eaLnBrk="1" hangingPunct="1">
              <a:lnSpc>
                <a:spcPct val="80000"/>
              </a:lnSpc>
            </a:pPr>
            <a:endParaRPr lang="en-US" sz="2400" dirty="0" smtClean="0"/>
          </a:p>
          <a:p>
            <a:pPr>
              <a:lnSpc>
                <a:spcPct val="80000"/>
              </a:lnSpc>
            </a:pPr>
            <a:endParaRPr lang="en-US" sz="2400" dirty="0" smtClean="0"/>
          </a:p>
          <a:p>
            <a:pPr>
              <a:lnSpc>
                <a:spcPct val="80000"/>
              </a:lnSpc>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67">
                                            <p:txEl>
                                              <p:pRg st="1" end="1"/>
                                            </p:txEl>
                                          </p:spTgt>
                                        </p:tgtEl>
                                        <p:attrNameLst>
                                          <p:attrName>style.visibility</p:attrName>
                                        </p:attrNameLst>
                                      </p:cBhvr>
                                      <p:to>
                                        <p:strVal val="visible"/>
                                      </p:to>
                                    </p:set>
                                    <p:anim calcmode="lin" valueType="num">
                                      <p:cBhvr additive="base">
                                        <p:cTn id="13" dur="500" fill="hold"/>
                                        <p:tgtEl>
                                          <p:spTgt spid="1136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6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3667">
                                            <p:txEl>
                                              <p:pRg st="2" end="2"/>
                                            </p:txEl>
                                          </p:spTgt>
                                        </p:tgtEl>
                                        <p:attrNameLst>
                                          <p:attrName>style.visibility</p:attrName>
                                        </p:attrNameLst>
                                      </p:cBhvr>
                                      <p:to>
                                        <p:strVal val="visible"/>
                                      </p:to>
                                    </p:set>
                                    <p:anim calcmode="lin" valueType="num">
                                      <p:cBhvr additive="base">
                                        <p:cTn id="19" dur="5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3667">
                                            <p:txEl>
                                              <p:pRg st="3" end="3"/>
                                            </p:txEl>
                                          </p:spTgt>
                                        </p:tgtEl>
                                        <p:attrNameLst>
                                          <p:attrName>style.visibility</p:attrName>
                                        </p:attrNameLst>
                                      </p:cBhvr>
                                      <p:to>
                                        <p:strVal val="visible"/>
                                      </p:to>
                                    </p:set>
                                    <p:anim calcmode="lin" valueType="num">
                                      <p:cBhvr additive="base">
                                        <p:cTn id="25" dur="500" fill="hold"/>
                                        <p:tgtEl>
                                          <p:spTgt spid="1136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36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3667">
                                            <p:txEl>
                                              <p:pRg st="4" end="4"/>
                                            </p:txEl>
                                          </p:spTgt>
                                        </p:tgtEl>
                                        <p:attrNameLst>
                                          <p:attrName>style.visibility</p:attrName>
                                        </p:attrNameLst>
                                      </p:cBhvr>
                                      <p:to>
                                        <p:strVal val="visible"/>
                                      </p:to>
                                    </p:set>
                                    <p:anim calcmode="lin" valueType="num">
                                      <p:cBhvr additive="base">
                                        <p:cTn id="31" dur="500" fill="hold"/>
                                        <p:tgtEl>
                                          <p:spTgt spid="1136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36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3667">
                                            <p:txEl>
                                              <p:pRg st="5" end="5"/>
                                            </p:txEl>
                                          </p:spTgt>
                                        </p:tgtEl>
                                        <p:attrNameLst>
                                          <p:attrName>style.visibility</p:attrName>
                                        </p:attrNameLst>
                                      </p:cBhvr>
                                      <p:to>
                                        <p:strVal val="visible"/>
                                      </p:to>
                                    </p:set>
                                    <p:anim calcmode="lin" valueType="num">
                                      <p:cBhvr additive="base">
                                        <p:cTn id="37" dur="500" fill="hold"/>
                                        <p:tgtEl>
                                          <p:spTgt spid="1136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36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3667">
                                            <p:txEl>
                                              <p:pRg st="6" end="6"/>
                                            </p:txEl>
                                          </p:spTgt>
                                        </p:tgtEl>
                                        <p:attrNameLst>
                                          <p:attrName>style.visibility</p:attrName>
                                        </p:attrNameLst>
                                      </p:cBhvr>
                                      <p:to>
                                        <p:strVal val="visible"/>
                                      </p:to>
                                    </p:set>
                                    <p:anim calcmode="lin" valueType="num">
                                      <p:cBhvr additive="base">
                                        <p:cTn id="43" dur="500" fill="hold"/>
                                        <p:tgtEl>
                                          <p:spTgt spid="1136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36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3667">
                                            <p:txEl>
                                              <p:pRg st="7" end="7"/>
                                            </p:txEl>
                                          </p:spTgt>
                                        </p:tgtEl>
                                        <p:attrNameLst>
                                          <p:attrName>style.visibility</p:attrName>
                                        </p:attrNameLst>
                                      </p:cBhvr>
                                      <p:to>
                                        <p:strVal val="visible"/>
                                      </p:to>
                                    </p:set>
                                    <p:anim calcmode="lin" valueType="num">
                                      <p:cBhvr additive="base">
                                        <p:cTn id="49" dur="500" fill="hold"/>
                                        <p:tgtEl>
                                          <p:spTgt spid="11366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36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3667">
                                            <p:txEl>
                                              <p:pRg st="8" end="8"/>
                                            </p:txEl>
                                          </p:spTgt>
                                        </p:tgtEl>
                                        <p:attrNameLst>
                                          <p:attrName>style.visibility</p:attrName>
                                        </p:attrNameLst>
                                      </p:cBhvr>
                                      <p:to>
                                        <p:strVal val="visible"/>
                                      </p:to>
                                    </p:set>
                                    <p:anim calcmode="lin" valueType="num">
                                      <p:cBhvr additive="base">
                                        <p:cTn id="55" dur="500" fill="hold"/>
                                        <p:tgtEl>
                                          <p:spTgt spid="11366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36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3667">
                                            <p:txEl>
                                              <p:pRg st="9" end="9"/>
                                            </p:txEl>
                                          </p:spTgt>
                                        </p:tgtEl>
                                        <p:attrNameLst>
                                          <p:attrName>style.visibility</p:attrName>
                                        </p:attrNameLst>
                                      </p:cBhvr>
                                      <p:to>
                                        <p:strVal val="visible"/>
                                      </p:to>
                                    </p:set>
                                    <p:anim calcmode="lin" valueType="num">
                                      <p:cBhvr additive="base">
                                        <p:cTn id="61" dur="500" fill="hold"/>
                                        <p:tgtEl>
                                          <p:spTgt spid="11366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366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3667">
                                            <p:txEl>
                                              <p:pRg st="10" end="10"/>
                                            </p:txEl>
                                          </p:spTgt>
                                        </p:tgtEl>
                                        <p:attrNameLst>
                                          <p:attrName>style.visibility</p:attrName>
                                        </p:attrNameLst>
                                      </p:cBhvr>
                                      <p:to>
                                        <p:strVal val="visible"/>
                                      </p:to>
                                    </p:set>
                                    <p:anim calcmode="lin" valueType="num">
                                      <p:cBhvr additive="base">
                                        <p:cTn id="67" dur="500" fill="hold"/>
                                        <p:tgtEl>
                                          <p:spTgt spid="11366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36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9154" name="Picture 2" descr="Slide31"/>
          <p:cNvPicPr>
            <a:picLocks noChangeAspect="1" noChangeArrowheads="1"/>
          </p:cNvPicPr>
          <p:nvPr/>
        </p:nvPicPr>
        <p:blipFill>
          <a:blip r:embed="rId2">
            <a:extLst>
              <a:ext uri="{28A0092B-C50C-407E-A947-70E740481C1C}">
                <a14:useLocalDpi xmlns:a14="http://schemas.microsoft.com/office/drawing/2010/main" val="0"/>
              </a:ext>
            </a:extLst>
          </a:blip>
          <a:srcRect l="7222" t="4044" r="7616" b="14722"/>
          <a:stretch>
            <a:fillRect/>
          </a:stretch>
        </p:blipFill>
        <p:spPr bwMode="auto">
          <a:xfrm>
            <a:off x="765175" y="1320800"/>
            <a:ext cx="7608888" cy="5443538"/>
          </a:xfrm>
          <a:prstGeom prst="rect">
            <a:avLst/>
          </a:prstGeom>
          <a:noFill/>
          <a:ln w="9525">
            <a:solidFill>
              <a:schemeClr val="tx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66563" name="Rectangle 3"/>
          <p:cNvSpPr>
            <a:spLocks noGrp="1" noChangeArrowheads="1"/>
          </p:cNvSpPr>
          <p:nvPr>
            <p:ph type="title"/>
          </p:nvPr>
        </p:nvSpPr>
        <p:spPr>
          <a:xfrm>
            <a:off x="457200" y="0"/>
            <a:ext cx="8229600" cy="1384300"/>
          </a:xfrm>
        </p:spPr>
        <p:txBody>
          <a:bodyPr/>
          <a:lstStyle/>
          <a:p>
            <a:pPr eaLnBrk="1" hangingPunct="1">
              <a:defRPr/>
            </a:pPr>
            <a:r>
              <a:rPr lang="en-US" smtClean="0"/>
              <a:t>The Nitrogen Cycle</a:t>
            </a:r>
          </a:p>
        </p:txBody>
      </p:sp>
      <p:sp>
        <p:nvSpPr>
          <p:cNvPr id="49156" name="Line 4"/>
          <p:cNvSpPr>
            <a:spLocks noChangeShapeType="1"/>
          </p:cNvSpPr>
          <p:nvPr/>
        </p:nvSpPr>
        <p:spPr bwMode="auto">
          <a:xfrm>
            <a:off x="0" y="1143000"/>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u="sng" smtClean="0"/>
              <a:t>How do we affect Nitrogen?</a:t>
            </a:r>
          </a:p>
        </p:txBody>
      </p:sp>
      <p:sp>
        <p:nvSpPr>
          <p:cNvPr id="24579" name="Rectangle 3"/>
          <p:cNvSpPr>
            <a:spLocks noGrp="1" noChangeArrowheads="1"/>
          </p:cNvSpPr>
          <p:nvPr>
            <p:ph type="body" idx="1"/>
          </p:nvPr>
        </p:nvSpPr>
        <p:spPr/>
        <p:txBody>
          <a:bodyPr/>
          <a:lstStyle/>
          <a:p>
            <a:pPr eaLnBrk="1" hangingPunct="1">
              <a:lnSpc>
                <a:spcPct val="90000"/>
              </a:lnSpc>
            </a:pPr>
            <a:endParaRPr lang="en-US" sz="2400" smtClean="0"/>
          </a:p>
          <a:p>
            <a:pPr eaLnBrk="1" hangingPunct="1">
              <a:lnSpc>
                <a:spcPct val="90000"/>
              </a:lnSpc>
            </a:pPr>
            <a:r>
              <a:rPr lang="en-US" sz="2400" smtClean="0"/>
              <a:t>Nitric oxide(NO) forms nitrogen dioxide gas (NO</a:t>
            </a:r>
            <a:r>
              <a:rPr lang="en-US" sz="2400" baseline="-25000" smtClean="0"/>
              <a:t>2</a:t>
            </a:r>
            <a:r>
              <a:rPr lang="en-US" sz="2400" smtClean="0"/>
              <a:t>) which then forms nitric acid (HNO</a:t>
            </a:r>
            <a:r>
              <a:rPr lang="en-US" sz="2400" baseline="-25000" smtClean="0"/>
              <a:t>3</a:t>
            </a:r>
            <a:r>
              <a:rPr lang="en-US" sz="2400" smtClean="0"/>
              <a:t>)→ forms?</a:t>
            </a:r>
          </a:p>
          <a:p>
            <a:pPr eaLnBrk="1" hangingPunct="1">
              <a:lnSpc>
                <a:spcPct val="90000"/>
              </a:lnSpc>
            </a:pPr>
            <a:r>
              <a:rPr lang="en-US" sz="2400" smtClean="0"/>
              <a:t>acid rain</a:t>
            </a:r>
          </a:p>
          <a:p>
            <a:pPr eaLnBrk="1" hangingPunct="1">
              <a:lnSpc>
                <a:spcPct val="90000"/>
              </a:lnSpc>
            </a:pPr>
            <a:r>
              <a:rPr lang="en-US" sz="2400" smtClean="0"/>
              <a:t>N</a:t>
            </a:r>
            <a:r>
              <a:rPr lang="en-US" sz="2400" baseline="-25000" smtClean="0"/>
              <a:t>2</a:t>
            </a:r>
            <a:r>
              <a:rPr lang="en-US" sz="2400" smtClean="0"/>
              <a:t>O (nitrous oxide) – gets added from animal waste (sewage) and fertilizers </a:t>
            </a:r>
          </a:p>
          <a:p>
            <a:pPr eaLnBrk="1" hangingPunct="1">
              <a:lnSpc>
                <a:spcPct val="90000"/>
              </a:lnSpc>
            </a:pPr>
            <a:r>
              <a:rPr lang="en-US" sz="2400" smtClean="0"/>
              <a:t>remove nitrogen from topsoil</a:t>
            </a:r>
          </a:p>
          <a:p>
            <a:pPr eaLnBrk="1" hangingPunct="1">
              <a:lnSpc>
                <a:spcPct val="90000"/>
              </a:lnSpc>
            </a:pPr>
            <a:r>
              <a:rPr lang="en-US" sz="2400" smtClean="0"/>
              <a:t>Algal blooms</a:t>
            </a:r>
          </a:p>
          <a:p>
            <a:pPr eaLnBrk="1" hangingPunct="1">
              <a:lnSpc>
                <a:spcPct val="90000"/>
              </a:lnSpc>
            </a:pPr>
            <a:endParaRPr lang="en-US" sz="2400" smtClean="0"/>
          </a:p>
        </p:txBody>
      </p:sp>
      <p:sp>
        <p:nvSpPr>
          <p:cNvPr id="2" name="Rectangle 1"/>
          <p:cNvSpPr/>
          <p:nvPr/>
        </p:nvSpPr>
        <p:spPr>
          <a:xfrm>
            <a:off x="3048000" y="5029200"/>
            <a:ext cx="4572000" cy="707886"/>
          </a:xfrm>
          <a:prstGeom prst="rect">
            <a:avLst/>
          </a:prstGeom>
        </p:spPr>
        <p:txBody>
          <a:bodyPr>
            <a:spAutoFit/>
          </a:bodyPr>
          <a:lstStyle/>
          <a:p>
            <a:r>
              <a:rPr lang="en-US" dirty="0"/>
              <a:t>http://www.youtube.com/watch?v=ZaFVfHftzpI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box(in)">
                                      <p:cBhvr>
                                        <p:cTn id="7" dur="500"/>
                                        <p:tgtEl>
                                          <p:spTgt spid="245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box(in)">
                                      <p:cBhvr>
                                        <p:cTn id="12" dur="500"/>
                                        <p:tgtEl>
                                          <p:spTgt spid="245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box(in)">
                                      <p:cBhvr>
                                        <p:cTn id="17" dur="500"/>
                                        <p:tgtEl>
                                          <p:spTgt spid="2457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Effect transition="in" filter="box(in)">
                                      <p:cBhvr>
                                        <p:cTn id="22" dur="500"/>
                                        <p:tgtEl>
                                          <p:spTgt spid="2457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box(in)">
                                      <p:cBhvr>
                                        <p:cTn id="27"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z="4000" u="sng" smtClean="0"/>
              <a:t>4) Phosphorus Cycle</a:t>
            </a:r>
            <a:r>
              <a:rPr lang="en-US" sz="4000" smtClean="0"/>
              <a:t/>
            </a:r>
            <a:br>
              <a:rPr lang="en-US" sz="4000" smtClean="0"/>
            </a:br>
            <a:endParaRPr lang="en-US" sz="4000" smtClean="0"/>
          </a:p>
        </p:txBody>
      </p:sp>
      <p:sp>
        <p:nvSpPr>
          <p:cNvPr id="25603" name="Rectangle 3"/>
          <p:cNvSpPr>
            <a:spLocks noGrp="1" noChangeArrowheads="1"/>
          </p:cNvSpPr>
          <p:nvPr>
            <p:ph type="body" idx="1"/>
          </p:nvPr>
        </p:nvSpPr>
        <p:spPr>
          <a:xfrm>
            <a:off x="457200" y="1066800"/>
            <a:ext cx="8153400" cy="5029200"/>
          </a:xfrm>
        </p:spPr>
        <p:txBody>
          <a:bodyPr/>
          <a:lstStyle/>
          <a:p>
            <a:pPr eaLnBrk="1" hangingPunct="1">
              <a:lnSpc>
                <a:spcPct val="90000"/>
              </a:lnSpc>
            </a:pPr>
            <a:r>
              <a:rPr lang="en-US" sz="2800" smtClean="0"/>
              <a:t>Need for DNA and for growth</a:t>
            </a:r>
          </a:p>
          <a:p>
            <a:pPr eaLnBrk="1" hangingPunct="1">
              <a:lnSpc>
                <a:spcPct val="90000"/>
              </a:lnSpc>
            </a:pPr>
            <a:r>
              <a:rPr lang="en-US" sz="2800" smtClean="0"/>
              <a:t>circulates through water, earth’s crust, and living organisms (little amount), no gaseous state</a:t>
            </a:r>
          </a:p>
          <a:p>
            <a:pPr eaLnBrk="1" hangingPunct="1">
              <a:lnSpc>
                <a:spcPct val="90000"/>
              </a:lnSpc>
            </a:pPr>
            <a:r>
              <a:rPr lang="en-US" sz="2800" smtClean="0"/>
              <a:t>Slowest cycle</a:t>
            </a:r>
          </a:p>
          <a:p>
            <a:pPr eaLnBrk="1" hangingPunct="1">
              <a:lnSpc>
                <a:spcPct val="90000"/>
              </a:lnSpc>
            </a:pPr>
            <a:r>
              <a:rPr lang="en-US" sz="2800" smtClean="0"/>
              <a:t>found in atmosphere as dust and in rocks as phosphate salts</a:t>
            </a:r>
          </a:p>
          <a:p>
            <a:pPr eaLnBrk="1" hangingPunct="1">
              <a:lnSpc>
                <a:spcPct val="90000"/>
              </a:lnSpc>
            </a:pPr>
            <a:r>
              <a:rPr lang="en-US" sz="2800" smtClean="0"/>
              <a:t>flows from land to oceans</a:t>
            </a:r>
          </a:p>
          <a:p>
            <a:pPr eaLnBrk="1" hangingPunct="1">
              <a:lnSpc>
                <a:spcPct val="90000"/>
              </a:lnSpc>
            </a:pPr>
            <a:r>
              <a:rPr lang="en-US" sz="2800" smtClean="0"/>
              <a:t>phosphate needs to be present for crops and if not will be applied as fertilizer</a:t>
            </a:r>
          </a:p>
          <a:p>
            <a:pPr eaLnBrk="1" hangingPunct="1">
              <a:lnSpc>
                <a:spcPct val="90000"/>
              </a:lnSpc>
            </a:pPr>
            <a:r>
              <a:rPr lang="en-US" sz="2800" smtClean="0"/>
              <a:t>adding phosphates to water increase biological productivity </a:t>
            </a:r>
          </a:p>
          <a:p>
            <a:pPr eaLnBrk="1" hangingPunct="1">
              <a:lnSpc>
                <a:spcPct val="90000"/>
              </a:lnSpc>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ox(in)">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ox(in)">
                                      <p:cBhvr>
                                        <p:cTn id="12" dur="5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box(in)">
                                      <p:cBhvr>
                                        <p:cTn id="17" dur="5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box(in)">
                                      <p:cBhvr>
                                        <p:cTn id="22" dur="500"/>
                                        <p:tgtEl>
                                          <p:spTgt spid="25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box(in)">
                                      <p:cBhvr>
                                        <p:cTn id="27" dur="500"/>
                                        <p:tgtEl>
                                          <p:spTgt spid="256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box(in)">
                                      <p:cBhvr>
                                        <p:cTn id="32" dur="500"/>
                                        <p:tgtEl>
                                          <p:spTgt spid="256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Effect transition="in" filter="box(in)">
                                      <p:cBhvr>
                                        <p:cTn id="37"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1384300"/>
          </a:xfrm>
        </p:spPr>
        <p:txBody>
          <a:bodyPr/>
          <a:lstStyle/>
          <a:p>
            <a:pPr eaLnBrk="1" hangingPunct="1">
              <a:defRPr/>
            </a:pPr>
            <a:r>
              <a:rPr lang="en-US" smtClean="0"/>
              <a:t>The Phosphorus Cycle</a:t>
            </a:r>
          </a:p>
        </p:txBody>
      </p:sp>
      <p:sp>
        <p:nvSpPr>
          <p:cNvPr id="52227" name="Line 3"/>
          <p:cNvSpPr>
            <a:spLocks noChangeShapeType="1"/>
          </p:cNvSpPr>
          <p:nvPr/>
        </p:nvSpPr>
        <p:spPr bwMode="auto">
          <a:xfrm>
            <a:off x="0" y="1143000"/>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52228" name="Text Box 4"/>
          <p:cNvSpPr txBox="1">
            <a:spLocks noChangeArrowheads="1"/>
          </p:cNvSpPr>
          <p:nvPr/>
        </p:nvSpPr>
        <p:spPr bwMode="auto">
          <a:xfrm>
            <a:off x="0" y="6350000"/>
            <a:ext cx="21971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sz="2400" b="1" i="1" u="none">
                <a:solidFill>
                  <a:schemeClr val="bg1"/>
                </a:solidFill>
              </a:rPr>
              <a:t>Fig. 4-30 p. 88</a:t>
            </a:r>
          </a:p>
        </p:txBody>
      </p:sp>
      <p:pic>
        <p:nvPicPr>
          <p:cNvPr id="67589" name="Picture 5" descr="Slide33"/>
          <p:cNvPicPr>
            <a:picLocks noChangeAspect="1" noChangeArrowheads="1"/>
          </p:cNvPicPr>
          <p:nvPr/>
        </p:nvPicPr>
        <p:blipFill>
          <a:blip r:embed="rId2">
            <a:extLst>
              <a:ext uri="{28A0092B-C50C-407E-A947-70E740481C1C}">
                <a14:useLocalDpi xmlns:a14="http://schemas.microsoft.com/office/drawing/2010/main" val="0"/>
              </a:ext>
            </a:extLst>
          </a:blip>
          <a:srcRect l="2292" t="2007" r="2663" b="18796"/>
          <a:stretch>
            <a:fillRect/>
          </a:stretch>
        </p:blipFill>
        <p:spPr bwMode="auto">
          <a:xfrm>
            <a:off x="635000" y="1330325"/>
            <a:ext cx="7850188" cy="4905375"/>
          </a:xfrm>
          <a:prstGeom prst="rect">
            <a:avLst/>
          </a:prstGeom>
          <a:noFill/>
          <a:ln w="9525">
            <a:solidFill>
              <a:schemeClr val="tx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blinds(horizontal)">
                                      <p:cBhvr>
                                        <p:cTn id="7" dur="5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4000" u="sng" smtClean="0"/>
              <a:t>How do we affect phosphorus?</a:t>
            </a:r>
            <a:r>
              <a:rPr lang="en-US" sz="4000" smtClean="0"/>
              <a:t/>
            </a:r>
            <a:br>
              <a:rPr lang="en-US" sz="4000" smtClean="0"/>
            </a:br>
            <a:endParaRPr lang="en-US" sz="4000" smtClean="0"/>
          </a:p>
        </p:txBody>
      </p:sp>
      <p:sp>
        <p:nvSpPr>
          <p:cNvPr id="26627" name="Rectangle 3"/>
          <p:cNvSpPr>
            <a:spLocks noGrp="1" noChangeArrowheads="1"/>
          </p:cNvSpPr>
          <p:nvPr>
            <p:ph type="body" idx="1"/>
          </p:nvPr>
        </p:nvSpPr>
        <p:spPr/>
        <p:txBody>
          <a:bodyPr/>
          <a:lstStyle/>
          <a:p>
            <a:pPr eaLnBrk="1" hangingPunct="1">
              <a:lnSpc>
                <a:spcPct val="90000"/>
              </a:lnSpc>
            </a:pPr>
            <a:r>
              <a:rPr lang="en-US" smtClean="0"/>
              <a:t>mine phosphorus rocks for fertilizers and detergents</a:t>
            </a:r>
          </a:p>
          <a:p>
            <a:pPr eaLnBrk="1" hangingPunct="1">
              <a:lnSpc>
                <a:spcPct val="90000"/>
              </a:lnSpc>
            </a:pPr>
            <a:r>
              <a:rPr lang="en-US" smtClean="0"/>
              <a:t>cutting down trees removes phosphates from soils and rocks</a:t>
            </a:r>
          </a:p>
          <a:p>
            <a:pPr eaLnBrk="1" hangingPunct="1">
              <a:lnSpc>
                <a:spcPct val="90000"/>
              </a:lnSpc>
            </a:pPr>
            <a:r>
              <a:rPr lang="en-US" smtClean="0"/>
              <a:t>adding phosphates – runoff of animal wastes, fertilizers and detergents , human waste</a:t>
            </a:r>
          </a:p>
          <a:p>
            <a:pPr eaLnBrk="1" hangingPunct="1">
              <a:lnSpc>
                <a:spcPct val="90000"/>
              </a:lnSpc>
            </a:pPr>
            <a:r>
              <a:rPr lang="en-US" smtClean="0"/>
              <a:t>too much growth of algae and aquatic plants – decomposers us too much DO</a:t>
            </a:r>
          </a:p>
          <a:p>
            <a:pPr eaLnBrk="1" hangingPunct="1">
              <a:lnSpc>
                <a:spcPct val="9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amond(in)">
                                      <p:cBhvr>
                                        <p:cTn id="7" dur="20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diamond(in)">
                                      <p:cBhvr>
                                        <p:cTn id="12" dur="20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diamond(in)">
                                      <p:cBhvr>
                                        <p:cTn id="17" dur="20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diamond(in)">
                                      <p:cBhvr>
                                        <p:cTn id="22" dur="20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4" descr="Slide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292" r="21320"/>
          <a:stretch>
            <a:fillRect/>
          </a:stretch>
        </p:blipFill>
        <p:spPr>
          <a:xfrm>
            <a:off x="0" y="457200"/>
            <a:ext cx="5892800" cy="4419600"/>
          </a:xfrm>
          <a:ln>
            <a:solidFill>
              <a:schemeClr val="tx1"/>
            </a:solidFill>
          </a:ln>
          <a:effectLst>
            <a:outerShdw dist="35921" dir="2700000" algn="ctr" rotWithShape="0">
              <a:schemeClr val="tx1"/>
            </a:outerShdw>
          </a:effectLst>
        </p:spPr>
      </p:pic>
      <p:sp>
        <p:nvSpPr>
          <p:cNvPr id="3" name="Rectangle 3"/>
          <p:cNvSpPr txBox="1">
            <a:spLocks noChangeArrowheads="1"/>
          </p:cNvSpPr>
          <p:nvPr/>
        </p:nvSpPr>
        <p:spPr bwMode="auto">
          <a:xfrm>
            <a:off x="6132616" y="1676400"/>
            <a:ext cx="3048000" cy="5181600"/>
          </a:xfrm>
          <a:prstGeom prst="rect">
            <a:avLst/>
          </a:prstGeom>
          <a:solidFill>
            <a:srgbClr val="FFCC00"/>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eaLnBrk="1" hangingPunct="1">
              <a:lnSpc>
                <a:spcPct val="90000"/>
              </a:lnSpc>
              <a:buNone/>
              <a:defRPr/>
            </a:pPr>
            <a:r>
              <a:rPr lang="en-US" sz="2400" u="none" kern="0" dirty="0" smtClean="0">
                <a:solidFill>
                  <a:srgbClr val="000000"/>
                </a:solidFill>
                <a:effectLst/>
                <a:latin typeface="Arial" pitchFamily="34" charset="0"/>
                <a:cs typeface="Arial" pitchFamily="34" charset="0"/>
              </a:rPr>
              <a:t>Natural Greenhouse: </a:t>
            </a:r>
          </a:p>
          <a:p>
            <a:pPr marL="0" indent="0" eaLnBrk="1" hangingPunct="1">
              <a:lnSpc>
                <a:spcPct val="90000"/>
              </a:lnSpc>
              <a:buNone/>
              <a:defRPr/>
            </a:pPr>
            <a:r>
              <a:rPr lang="en-US" sz="2400" u="none" kern="0" dirty="0" smtClean="0">
                <a:solidFill>
                  <a:srgbClr val="000000"/>
                </a:solidFill>
                <a:effectLst/>
                <a:latin typeface="Arial" pitchFamily="34" charset="0"/>
                <a:cs typeface="Arial" pitchFamily="34" charset="0"/>
              </a:rPr>
              <a:t>- Water vapor</a:t>
            </a:r>
          </a:p>
          <a:p>
            <a:pPr marL="0" indent="0" eaLnBrk="1" hangingPunct="1">
              <a:lnSpc>
                <a:spcPct val="90000"/>
              </a:lnSpc>
              <a:buNone/>
              <a:defRPr/>
            </a:pPr>
            <a:r>
              <a:rPr lang="en-US" sz="2400" u="none" kern="0" dirty="0" smtClean="0">
                <a:solidFill>
                  <a:srgbClr val="000000"/>
                </a:solidFill>
                <a:effectLst/>
                <a:latin typeface="Arial" pitchFamily="34" charset="0"/>
                <a:cs typeface="Arial" pitchFamily="34" charset="0"/>
              </a:rPr>
              <a:t> - Carbon dioxide</a:t>
            </a:r>
          </a:p>
          <a:p>
            <a:pPr marL="0" indent="0" eaLnBrk="1" hangingPunct="1">
              <a:lnSpc>
                <a:spcPct val="90000"/>
              </a:lnSpc>
              <a:buNone/>
              <a:defRPr/>
            </a:pPr>
            <a:r>
              <a:rPr lang="en-US" sz="2400" u="none" kern="0" dirty="0">
                <a:solidFill>
                  <a:srgbClr val="000000"/>
                </a:solidFill>
                <a:effectLst/>
                <a:latin typeface="Arial" pitchFamily="34" charset="0"/>
                <a:cs typeface="Arial" pitchFamily="34" charset="0"/>
              </a:rPr>
              <a:t> </a:t>
            </a:r>
            <a:r>
              <a:rPr lang="en-US" sz="2400" u="none" kern="0" dirty="0" smtClean="0">
                <a:solidFill>
                  <a:srgbClr val="000000"/>
                </a:solidFill>
                <a:effectLst/>
                <a:latin typeface="Arial" pitchFamily="34" charset="0"/>
                <a:cs typeface="Arial" pitchFamily="34" charset="0"/>
              </a:rPr>
              <a:t>- Methane</a:t>
            </a:r>
          </a:p>
          <a:p>
            <a:pPr marL="0" indent="0" eaLnBrk="1" hangingPunct="1">
              <a:lnSpc>
                <a:spcPct val="90000"/>
              </a:lnSpc>
              <a:buNone/>
              <a:defRPr/>
            </a:pPr>
            <a:r>
              <a:rPr lang="en-US" sz="2400" u="none" kern="0" dirty="0" smtClean="0">
                <a:solidFill>
                  <a:srgbClr val="000000"/>
                </a:solidFill>
                <a:effectLst/>
                <a:latin typeface="Arial" pitchFamily="34" charset="0"/>
                <a:cs typeface="Arial" pitchFamily="34" charset="0"/>
              </a:rPr>
              <a:t> - Nitrous oxide  (N</a:t>
            </a:r>
            <a:r>
              <a:rPr lang="en-US" sz="2400" u="none" kern="0" baseline="-25000" dirty="0" smtClean="0">
                <a:solidFill>
                  <a:srgbClr val="000000"/>
                </a:solidFill>
                <a:effectLst/>
                <a:latin typeface="Arial" pitchFamily="34" charset="0"/>
                <a:cs typeface="Arial" pitchFamily="34" charset="0"/>
              </a:rPr>
              <a:t>2</a:t>
            </a:r>
            <a:r>
              <a:rPr lang="en-US" sz="2400" u="none" kern="0" dirty="0" smtClean="0">
                <a:solidFill>
                  <a:srgbClr val="000000"/>
                </a:solidFill>
                <a:effectLst/>
                <a:latin typeface="Arial" pitchFamily="34" charset="0"/>
                <a:cs typeface="Arial" pitchFamily="34" charset="0"/>
              </a:rPr>
              <a:t>O) </a:t>
            </a:r>
          </a:p>
          <a:p>
            <a:pPr marL="0" indent="0" eaLnBrk="1" hangingPunct="1">
              <a:lnSpc>
                <a:spcPct val="90000"/>
              </a:lnSpc>
              <a:buNone/>
              <a:defRPr/>
            </a:pPr>
            <a:r>
              <a:rPr lang="en-US" sz="2400" u="none" kern="0" dirty="0">
                <a:solidFill>
                  <a:srgbClr val="000000"/>
                </a:solidFill>
                <a:effectLst/>
                <a:latin typeface="Arial" pitchFamily="34" charset="0"/>
                <a:cs typeface="Arial" pitchFamily="34" charset="0"/>
              </a:rPr>
              <a:t> </a:t>
            </a:r>
            <a:r>
              <a:rPr lang="en-US" sz="2400" u="none" kern="0" dirty="0" smtClean="0">
                <a:solidFill>
                  <a:srgbClr val="000000"/>
                </a:solidFill>
                <a:effectLst/>
                <a:latin typeface="Arial" pitchFamily="34" charset="0"/>
                <a:cs typeface="Arial" pitchFamily="34" charset="0"/>
              </a:rPr>
              <a:t>- Ozone </a:t>
            </a:r>
          </a:p>
          <a:p>
            <a:pPr marL="0" indent="0" eaLnBrk="1" hangingPunct="1">
              <a:lnSpc>
                <a:spcPct val="90000"/>
              </a:lnSpc>
              <a:buNone/>
              <a:defRPr/>
            </a:pPr>
            <a:r>
              <a:rPr lang="en-US" sz="2400" u="none" kern="0" dirty="0" smtClean="0">
                <a:solidFill>
                  <a:srgbClr val="000000"/>
                </a:solidFill>
                <a:effectLst/>
                <a:latin typeface="Arial" pitchFamily="34" charset="0"/>
                <a:cs typeface="Arial" pitchFamily="34" charset="0"/>
              </a:rPr>
              <a:t> - Human made - CFCs</a:t>
            </a:r>
          </a:p>
          <a:p>
            <a:pPr marL="0" indent="0" eaLnBrk="1" hangingPunct="1">
              <a:lnSpc>
                <a:spcPct val="90000"/>
              </a:lnSpc>
              <a:buNone/>
              <a:defRPr/>
            </a:pPr>
            <a:r>
              <a:rPr lang="en-US" sz="2400" u="none" kern="0" dirty="0" smtClean="0">
                <a:solidFill>
                  <a:srgbClr val="000000"/>
                </a:solidFill>
                <a:effectLst/>
                <a:latin typeface="Arial" pitchFamily="34" charset="0"/>
                <a:cs typeface="Arial" pitchFamily="34" charset="0"/>
              </a:rPr>
              <a:t> - reduce this flow of heat back into space.  </a:t>
            </a:r>
          </a:p>
          <a:p>
            <a:pPr marL="0" indent="0" eaLnBrk="1" hangingPunct="1">
              <a:lnSpc>
                <a:spcPct val="90000"/>
              </a:lnSpc>
              <a:buNone/>
              <a:defRPr/>
            </a:pPr>
            <a:r>
              <a:rPr lang="en-US" sz="2400" u="none" kern="0" dirty="0" smtClean="0">
                <a:solidFill>
                  <a:srgbClr val="000000"/>
                </a:solidFill>
                <a:effectLst/>
                <a:latin typeface="Arial" pitchFamily="34" charset="0"/>
                <a:cs typeface="Arial" pitchFamily="34" charset="0"/>
              </a:rPr>
              <a:t> - warms lower atmosphere   </a:t>
            </a:r>
          </a:p>
          <a:p>
            <a:pPr eaLnBrk="1" hangingPunct="1">
              <a:lnSpc>
                <a:spcPct val="90000"/>
              </a:lnSpc>
              <a:defRPr/>
            </a:pPr>
            <a:endParaRPr lang="en-US" sz="2000" u="none" kern="0" dirty="0" smtClean="0">
              <a:solidFill>
                <a:srgbClr val="000000"/>
              </a:solidFill>
              <a:effectLst/>
              <a:latin typeface="Arial" pitchFamily="34" charset="0"/>
              <a:cs typeface="Arial" pitchFamily="34" charset="0"/>
            </a:endParaRPr>
          </a:p>
        </p:txBody>
      </p:sp>
      <p:pic>
        <p:nvPicPr>
          <p:cNvPr id="4" name="Picture 9" descr="causes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4196" y="8906"/>
            <a:ext cx="1984840" cy="169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slide(fromBottom)">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lide(fromBottom)">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lide(fromBottom)">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slide(fromBottom)">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slide(fromBottom)">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Phosphorus cycle</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www.youtube.com/watch?v=RKkC2JpjaGc</a:t>
            </a:r>
            <a:endParaRPr lang="en-US" dirty="0" smtClean="0"/>
          </a:p>
          <a:p>
            <a:endParaRPr lang="en-US" dirty="0"/>
          </a:p>
        </p:txBody>
      </p:sp>
    </p:spTree>
    <p:extLst>
      <p:ext uri="{BB962C8B-B14F-4D97-AF65-F5344CB8AC3E}">
        <p14:creationId xmlns:p14="http://schemas.microsoft.com/office/powerpoint/2010/main" val="25081616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4000" u="sng" smtClean="0"/>
              <a:t>5) Sulfur cycle</a:t>
            </a:r>
            <a:r>
              <a:rPr lang="en-US" sz="4000" smtClean="0"/>
              <a:t/>
            </a:r>
            <a:br>
              <a:rPr lang="en-US" sz="4000" smtClean="0"/>
            </a:br>
            <a:endParaRPr lang="en-US" sz="4000" smtClean="0"/>
          </a:p>
        </p:txBody>
      </p:sp>
      <p:sp>
        <p:nvSpPr>
          <p:cNvPr id="27651" name="Rectangle 3"/>
          <p:cNvSpPr>
            <a:spLocks noGrp="1" noChangeArrowheads="1"/>
          </p:cNvSpPr>
          <p:nvPr>
            <p:ph type="body" idx="1"/>
          </p:nvPr>
        </p:nvSpPr>
        <p:spPr>
          <a:xfrm>
            <a:off x="457200" y="990600"/>
            <a:ext cx="8153400" cy="4648200"/>
          </a:xfrm>
        </p:spPr>
        <p:txBody>
          <a:bodyPr/>
          <a:lstStyle/>
          <a:p>
            <a:pPr eaLnBrk="1" hangingPunct="1"/>
            <a:r>
              <a:rPr lang="en-US" sz="2800" smtClean="0"/>
              <a:t>Need sulfur to make proteins &amp; enzymes</a:t>
            </a:r>
          </a:p>
          <a:p>
            <a:pPr eaLnBrk="1" hangingPunct="1"/>
            <a:r>
              <a:rPr lang="en-US" sz="2800" smtClean="0"/>
              <a:t>Stored underground in rocks and minerals</a:t>
            </a:r>
          </a:p>
          <a:p>
            <a:pPr eaLnBrk="1" hangingPunct="1"/>
            <a:r>
              <a:rPr lang="en-US" sz="2800" smtClean="0"/>
              <a:t>Sulfate salts found deep under ocean sediments(SO</a:t>
            </a:r>
            <a:r>
              <a:rPr lang="en-US" sz="2800" baseline="-25000" smtClean="0"/>
              <a:t>4</a:t>
            </a:r>
            <a:r>
              <a:rPr lang="en-US" sz="2800" smtClean="0"/>
              <a:t>)</a:t>
            </a:r>
          </a:p>
          <a:p>
            <a:pPr eaLnBrk="1" hangingPunct="1"/>
            <a:r>
              <a:rPr lang="en-US" sz="2800" smtClean="0"/>
              <a:t>Sulfur released from volcanoes as H</a:t>
            </a:r>
            <a:r>
              <a:rPr lang="en-US" sz="2800" baseline="-25000" smtClean="0"/>
              <a:t>2</a:t>
            </a:r>
            <a:r>
              <a:rPr lang="en-US" sz="2800" smtClean="0"/>
              <a:t>S or SO</a:t>
            </a:r>
            <a:r>
              <a:rPr lang="en-US" sz="2800" baseline="-25000" smtClean="0"/>
              <a:t>2</a:t>
            </a:r>
            <a:r>
              <a:rPr lang="en-US" sz="2800" smtClean="0"/>
              <a:t> – (Sulfur dioxide)</a:t>
            </a:r>
          </a:p>
          <a:p>
            <a:pPr eaLnBrk="1" hangingPunct="1"/>
            <a:r>
              <a:rPr lang="en-US" sz="2800" smtClean="0"/>
              <a:t>H</a:t>
            </a:r>
            <a:r>
              <a:rPr lang="en-US" sz="2000" smtClean="0"/>
              <a:t>2</a:t>
            </a:r>
            <a:r>
              <a:rPr lang="en-US" sz="2400" smtClean="0"/>
              <a:t>S</a:t>
            </a:r>
            <a:r>
              <a:rPr lang="en-US" sz="2800" smtClean="0"/>
              <a:t> released in swamps by anaerobic decomposers</a:t>
            </a:r>
          </a:p>
          <a:p>
            <a:pPr eaLnBrk="1" hangingPunct="1"/>
            <a:r>
              <a:rPr lang="en-US" sz="2800" smtClean="0"/>
              <a:t>Sulfate salts enter atmosphere from sea spray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ox(in)">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box(in)">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box(in)">
                                      <p:cBhvr>
                                        <p:cTn id="17" dur="500"/>
                                        <p:tgtEl>
                                          <p:spTgt spid="27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box(in)">
                                      <p:cBhvr>
                                        <p:cTn id="22" dur="500"/>
                                        <p:tgtEl>
                                          <p:spTgt spid="276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box(in)">
                                      <p:cBhvr>
                                        <p:cTn id="27" dur="500"/>
                                        <p:tgtEl>
                                          <p:spTgt spid="276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7651">
                                            <p:txEl>
                                              <p:pRg st="5" end="5"/>
                                            </p:txEl>
                                          </p:spTgt>
                                        </p:tgtEl>
                                        <p:attrNameLst>
                                          <p:attrName>style.visibility</p:attrName>
                                        </p:attrNameLst>
                                      </p:cBhvr>
                                      <p:to>
                                        <p:strVal val="visible"/>
                                      </p:to>
                                    </p:set>
                                    <p:animEffect transition="in" filter="box(in)">
                                      <p:cBhvr>
                                        <p:cTn id="32"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3579813" cy="1377950"/>
          </a:xfrm>
        </p:spPr>
        <p:txBody>
          <a:bodyPr/>
          <a:lstStyle/>
          <a:p>
            <a:pPr eaLnBrk="1" hangingPunct="1">
              <a:defRPr/>
            </a:pPr>
            <a:r>
              <a:rPr lang="en-US" smtClean="0"/>
              <a:t>The Sulfur Cycle</a:t>
            </a:r>
          </a:p>
        </p:txBody>
      </p:sp>
      <p:sp>
        <p:nvSpPr>
          <p:cNvPr id="55299" name="Line 3"/>
          <p:cNvSpPr>
            <a:spLocks noChangeShapeType="1"/>
          </p:cNvSpPr>
          <p:nvPr/>
        </p:nvSpPr>
        <p:spPr bwMode="auto">
          <a:xfrm>
            <a:off x="-1588" y="1377950"/>
            <a:ext cx="9144001"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pic>
        <p:nvPicPr>
          <p:cNvPr id="55300" name="Picture 5" descr="Slide34"/>
          <p:cNvPicPr>
            <a:picLocks noChangeAspect="1" noChangeArrowheads="1"/>
          </p:cNvPicPr>
          <p:nvPr/>
        </p:nvPicPr>
        <p:blipFill>
          <a:blip r:embed="rId2">
            <a:extLst>
              <a:ext uri="{28A0092B-C50C-407E-A947-70E740481C1C}">
                <a14:useLocalDpi xmlns:a14="http://schemas.microsoft.com/office/drawing/2010/main" val="0"/>
              </a:ext>
            </a:extLst>
          </a:blip>
          <a:srcRect l="4561" r="33125"/>
          <a:stretch>
            <a:fillRect/>
          </a:stretch>
        </p:blipFill>
        <p:spPr bwMode="auto">
          <a:xfrm>
            <a:off x="3544888" y="127000"/>
            <a:ext cx="5421312" cy="6524625"/>
          </a:xfrm>
          <a:prstGeom prst="rect">
            <a:avLst/>
          </a:prstGeom>
          <a:noFill/>
          <a:ln w="9525">
            <a:solidFill>
              <a:schemeClr val="tx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4000" u="sng" smtClean="0"/>
              <a:t/>
            </a:r>
            <a:br>
              <a:rPr lang="en-US" sz="4000" u="sng" smtClean="0"/>
            </a:br>
            <a:r>
              <a:rPr lang="en-US" sz="4000" u="sng" smtClean="0"/>
              <a:t>How do we affect sulfur?</a:t>
            </a:r>
            <a:r>
              <a:rPr lang="en-US" sz="4000" smtClean="0"/>
              <a:t/>
            </a:r>
            <a:br>
              <a:rPr lang="en-US" sz="4000" smtClean="0"/>
            </a:br>
            <a:r>
              <a:rPr lang="en-US" sz="4000" smtClean="0"/>
              <a:t/>
            </a:r>
            <a:br>
              <a:rPr lang="en-US" sz="4000" smtClean="0"/>
            </a:br>
            <a:endParaRPr lang="en-US" sz="4000" smtClean="0"/>
          </a:p>
        </p:txBody>
      </p:sp>
      <p:sp>
        <p:nvSpPr>
          <p:cNvPr id="28675" name="Rectangle 3"/>
          <p:cNvSpPr>
            <a:spLocks noGrp="1" noChangeArrowheads="1"/>
          </p:cNvSpPr>
          <p:nvPr>
            <p:ph type="body" idx="1"/>
          </p:nvPr>
        </p:nvSpPr>
        <p:spPr/>
        <p:txBody>
          <a:bodyPr/>
          <a:lstStyle/>
          <a:p>
            <a:pPr eaLnBrk="1" hangingPunct="1"/>
            <a:r>
              <a:rPr lang="en-US" smtClean="0"/>
              <a:t>burning sulfur containing coal and oil </a:t>
            </a:r>
          </a:p>
          <a:p>
            <a:pPr eaLnBrk="1" hangingPunct="1"/>
            <a:r>
              <a:rPr lang="en-US" smtClean="0"/>
              <a:t>Acid rain </a:t>
            </a:r>
          </a:p>
          <a:p>
            <a:pPr eaLnBrk="1" hangingPunct="1"/>
            <a:r>
              <a:rPr lang="en-US" smtClean="0"/>
              <a:t>Sulfur dioxide(SO</a:t>
            </a:r>
            <a:r>
              <a:rPr lang="en-US" sz="2800" smtClean="0"/>
              <a:t>2</a:t>
            </a:r>
            <a:r>
              <a:rPr lang="en-US" smtClean="0"/>
              <a:t>) react with O</a:t>
            </a:r>
            <a:r>
              <a:rPr lang="en-US" sz="2800" smtClean="0"/>
              <a:t>2 </a:t>
            </a:r>
            <a:r>
              <a:rPr lang="en-US" smtClean="0"/>
              <a:t>to produce SO</a:t>
            </a:r>
            <a:r>
              <a:rPr lang="en-US" sz="2800" smtClean="0"/>
              <a:t>3 </a:t>
            </a:r>
            <a:r>
              <a:rPr lang="en-US" smtClean="0"/>
              <a:t>(Sulfur trioxide) which reacts with H</a:t>
            </a:r>
            <a:r>
              <a:rPr lang="en-US" sz="2800" smtClean="0"/>
              <a:t>2</a:t>
            </a:r>
            <a:r>
              <a:rPr lang="en-US" smtClean="0"/>
              <a:t>O to produce H</a:t>
            </a:r>
            <a:r>
              <a:rPr lang="en-US" sz="2800" smtClean="0"/>
              <a:t>2</a:t>
            </a:r>
            <a:r>
              <a:rPr lang="en-US" smtClean="0"/>
              <a:t>SO</a:t>
            </a:r>
            <a:r>
              <a:rPr lang="en-US" sz="2800" smtClean="0"/>
              <a:t>4 </a:t>
            </a:r>
            <a:r>
              <a:rPr lang="en-US" smtClean="0"/>
              <a:t>(Sulfuric acid)</a:t>
            </a:r>
          </a:p>
          <a:p>
            <a:pPr eaLnBrk="1" hangingPunct="1"/>
            <a:r>
              <a:rPr lang="en-US" smtClean="0"/>
              <a:t>use smelting to convert sulfur compounds into free metals such as copper, lead and zinc.</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linds(horizontal)">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linds(horizontal)">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linds(horizontal)">
                                      <p:cBhvr>
                                        <p:cTn id="17" dur="500"/>
                                        <p:tgtEl>
                                          <p:spTgt spid="28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blinds(horizontal)">
                                      <p:cBhvr>
                                        <p:cTn id="22"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Sulfur Cycle</a:t>
            </a:r>
            <a:endParaRPr lang="en-US" dirty="0"/>
          </a:p>
        </p:txBody>
      </p:sp>
      <p:sp>
        <p:nvSpPr>
          <p:cNvPr id="3" name="Content Placeholder 2"/>
          <p:cNvSpPr>
            <a:spLocks noGrp="1"/>
          </p:cNvSpPr>
          <p:nvPr>
            <p:ph idx="1"/>
          </p:nvPr>
        </p:nvSpPr>
        <p:spPr/>
        <p:txBody>
          <a:bodyPr/>
          <a:lstStyle/>
          <a:p>
            <a:r>
              <a:rPr lang="en-US">
                <a:hlinkClick r:id="rId2"/>
              </a:rPr>
              <a:t>http://</a:t>
            </a:r>
            <a:r>
              <a:rPr lang="en-US" smtClean="0">
                <a:hlinkClick r:id="rId2"/>
              </a:rPr>
              <a:t>www.youtube.com/watch?v=F7ZkuZ2ycQc</a:t>
            </a:r>
            <a:endParaRPr lang="en-US" smtClean="0"/>
          </a:p>
          <a:p>
            <a:endParaRPr lang="en-US"/>
          </a:p>
          <a:p>
            <a:endParaRPr lang="en-US" dirty="0"/>
          </a:p>
        </p:txBody>
      </p:sp>
    </p:spTree>
    <p:extLst>
      <p:ext uri="{BB962C8B-B14F-4D97-AF65-F5344CB8AC3E}">
        <p14:creationId xmlns:p14="http://schemas.microsoft.com/office/powerpoint/2010/main" val="3878958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Greenhouse Earth</a:t>
            </a:r>
            <a:endParaRPr lang="en-US" dirty="0"/>
          </a:p>
        </p:txBody>
      </p:sp>
      <p:pic>
        <p:nvPicPr>
          <p:cNvPr id="5" name="Picture 1" descr="03p054_f03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8" y="2184400"/>
            <a:ext cx="90392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rot="398921">
            <a:off x="5040372" y="4453637"/>
            <a:ext cx="1925185" cy="30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spcFirstLastPara="1">
            <a:prstTxWarp prst="textArchUp">
              <a:avLst/>
            </a:prstTxWarp>
            <a:spAutoFit/>
          </a:bodyPr>
          <a:lstStyle/>
          <a:p>
            <a:pPr algn="ctr" eaLnBrk="0" hangingPunct="0">
              <a:defRPr/>
            </a:pPr>
            <a:r>
              <a:rPr lang="en-US" sz="1600" b="1" u="none" dirty="0">
                <a:solidFill>
                  <a:prstClr val="white"/>
                </a:solidFill>
                <a:latin typeface="Calibri" charset="0"/>
                <a:ea typeface="ＭＳ Ｐゴシック" charset="-128"/>
                <a:cs typeface="Arial" charset="0"/>
              </a:rPr>
              <a:t>ATMOSPHERE </a:t>
            </a:r>
          </a:p>
        </p:txBody>
      </p:sp>
      <p:sp>
        <p:nvSpPr>
          <p:cNvPr id="7" name="Rectangle 3"/>
          <p:cNvSpPr>
            <a:spLocks noChangeArrowheads="1"/>
          </p:cNvSpPr>
          <p:nvPr/>
        </p:nvSpPr>
        <p:spPr bwMode="auto">
          <a:xfrm>
            <a:off x="8004175" y="6584950"/>
            <a:ext cx="11398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u="none" dirty="0">
                <a:solidFill>
                  <a:prstClr val="black"/>
                </a:solidFill>
                <a:latin typeface="Calibri" charset="0"/>
                <a:ea typeface="ＭＳ Ｐゴシック" charset="-128"/>
              </a:rPr>
              <a:t>Fig. 3-3, p. 54</a:t>
            </a:r>
          </a:p>
        </p:txBody>
      </p:sp>
      <p:sp>
        <p:nvSpPr>
          <p:cNvPr id="8" name="TextBox 2"/>
          <p:cNvSpPr txBox="1">
            <a:spLocks noChangeArrowheads="1"/>
          </p:cNvSpPr>
          <p:nvPr/>
        </p:nvSpPr>
        <p:spPr bwMode="auto">
          <a:xfrm>
            <a:off x="4252913" y="2538412"/>
            <a:ext cx="1219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u="none">
                <a:solidFill>
                  <a:srgbClr val="FFFF99"/>
                </a:solidFill>
              </a:rPr>
              <a:t>2. </a:t>
            </a:r>
            <a:r>
              <a:rPr lang="en-US" b="1" u="none">
                <a:solidFill>
                  <a:prstClr val="white"/>
                </a:solidFill>
              </a:rPr>
              <a:t>Roughly half of the incoming solar radiation </a:t>
            </a:r>
          </a:p>
          <a:p>
            <a:pPr eaLnBrk="1" hangingPunct="1"/>
            <a:r>
              <a:rPr lang="en-US" b="1" u="none">
                <a:solidFill>
                  <a:prstClr val="white"/>
                </a:solidFill>
              </a:rPr>
              <a:t>is absorbed </a:t>
            </a:r>
          </a:p>
          <a:p>
            <a:pPr eaLnBrk="1" hangingPunct="1"/>
            <a:r>
              <a:rPr lang="en-US" b="1" u="none">
                <a:solidFill>
                  <a:prstClr val="white"/>
                </a:solidFill>
              </a:rPr>
              <a:t>by the earth’s surface. </a:t>
            </a:r>
          </a:p>
          <a:p>
            <a:pPr eaLnBrk="1" hangingPunct="1"/>
            <a:endParaRPr lang="en-US" b="1" u="none">
              <a:solidFill>
                <a:prstClr val="white"/>
              </a:solidFill>
            </a:endParaRPr>
          </a:p>
        </p:txBody>
      </p:sp>
      <p:sp>
        <p:nvSpPr>
          <p:cNvPr id="9" name="TextBox 3"/>
          <p:cNvSpPr txBox="1">
            <a:spLocks noChangeArrowheads="1"/>
          </p:cNvSpPr>
          <p:nvPr/>
        </p:nvSpPr>
        <p:spPr bwMode="auto">
          <a:xfrm>
            <a:off x="788988" y="2201862"/>
            <a:ext cx="30972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u="none">
                <a:solidFill>
                  <a:srgbClr val="FFFF99"/>
                </a:solidFill>
              </a:rPr>
              <a:t>1. </a:t>
            </a:r>
            <a:r>
              <a:rPr lang="en-US" b="1" u="none">
                <a:solidFill>
                  <a:prstClr val="white"/>
                </a:solidFill>
              </a:rPr>
              <a:t>The solar energy that powers the earth’s climate system is short-wave radiation.</a:t>
            </a:r>
          </a:p>
        </p:txBody>
      </p:sp>
      <p:sp>
        <p:nvSpPr>
          <p:cNvPr id="10" name="TextBox 4"/>
          <p:cNvSpPr txBox="1">
            <a:spLocks noChangeArrowheads="1"/>
          </p:cNvSpPr>
          <p:nvPr/>
        </p:nvSpPr>
        <p:spPr bwMode="auto">
          <a:xfrm>
            <a:off x="228600" y="3116262"/>
            <a:ext cx="2667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u="none">
                <a:solidFill>
                  <a:srgbClr val="FFFF99"/>
                </a:solidFill>
              </a:rPr>
              <a:t>3. </a:t>
            </a:r>
            <a:r>
              <a:rPr lang="en-US" b="1" u="none">
                <a:solidFill>
                  <a:prstClr val="white"/>
                </a:solidFill>
              </a:rPr>
              <a:t>Some of the incoming solar radiation is reflected by the earth’s surface and atmosphere back out to space.</a:t>
            </a:r>
          </a:p>
        </p:txBody>
      </p:sp>
      <p:sp>
        <p:nvSpPr>
          <p:cNvPr id="11" name="TextBox 5"/>
          <p:cNvSpPr txBox="1">
            <a:spLocks noChangeArrowheads="1"/>
          </p:cNvSpPr>
          <p:nvPr/>
        </p:nvSpPr>
        <p:spPr bwMode="auto">
          <a:xfrm>
            <a:off x="5334000" y="2466975"/>
            <a:ext cx="3133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u="none">
                <a:solidFill>
                  <a:srgbClr val="FFFF99"/>
                </a:solidFill>
              </a:rPr>
              <a:t>4. </a:t>
            </a:r>
            <a:r>
              <a:rPr lang="en-US" b="1" u="none">
                <a:solidFill>
                  <a:prstClr val="white"/>
                </a:solidFill>
              </a:rPr>
              <a:t>The solar radiation absorbed by the earth’s surface is converted to heat and emitted as long-wave radiation.</a:t>
            </a:r>
          </a:p>
        </p:txBody>
      </p:sp>
      <p:sp>
        <p:nvSpPr>
          <p:cNvPr id="12" name="TextBox 6"/>
          <p:cNvSpPr txBox="1">
            <a:spLocks noChangeArrowheads="1"/>
          </p:cNvSpPr>
          <p:nvPr/>
        </p:nvSpPr>
        <p:spPr bwMode="auto">
          <a:xfrm>
            <a:off x="6781800" y="3192462"/>
            <a:ext cx="2286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u="none">
                <a:solidFill>
                  <a:srgbClr val="FFFF99"/>
                </a:solidFill>
              </a:rPr>
              <a:t>5</a:t>
            </a:r>
            <a:r>
              <a:rPr lang="en-US" b="1" u="none">
                <a:solidFill>
                  <a:prstClr val="white"/>
                </a:solidFill>
              </a:rPr>
              <a:t>. Some of the infrared radiation escapes into space, but most of it is absorbed by greenhouse gases and clouds in the earth’s atmosphere, and this interaction between gases and radiation warms the earth’s lower atmosphere and surface.</a:t>
            </a:r>
          </a:p>
        </p:txBody>
      </p:sp>
      <p:sp>
        <p:nvSpPr>
          <p:cNvPr id="13" name="Text Box 5"/>
          <p:cNvSpPr txBox="1">
            <a:spLocks noChangeArrowheads="1"/>
          </p:cNvSpPr>
          <p:nvPr/>
        </p:nvSpPr>
        <p:spPr bwMode="auto">
          <a:xfrm>
            <a:off x="3078163" y="2606675"/>
            <a:ext cx="15922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800" b="1" u="none" smtClean="0">
                <a:solidFill>
                  <a:prstClr val="black"/>
                </a:solidFill>
              </a:rPr>
              <a:t>SUN</a:t>
            </a:r>
          </a:p>
        </p:txBody>
      </p:sp>
      <p:sp>
        <p:nvSpPr>
          <p:cNvPr id="14" name="Text Box 5"/>
          <p:cNvSpPr txBox="1">
            <a:spLocks noChangeArrowheads="1"/>
          </p:cNvSpPr>
          <p:nvPr/>
        </p:nvSpPr>
        <p:spPr bwMode="auto">
          <a:xfrm>
            <a:off x="4191000" y="5238750"/>
            <a:ext cx="15906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600" b="1" u="none" smtClean="0">
                <a:solidFill>
                  <a:prstClr val="white"/>
                </a:solidFill>
              </a:rPr>
              <a:t>EARTH </a:t>
            </a:r>
          </a:p>
        </p:txBody>
      </p:sp>
    </p:spTree>
    <p:extLst>
      <p:ext uri="{BB962C8B-B14F-4D97-AF65-F5344CB8AC3E}">
        <p14:creationId xmlns:p14="http://schemas.microsoft.com/office/powerpoint/2010/main" val="3116252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uffonescience9.wikispaces.com/file/view/ecological_levels.jpg/216935720/ecological_lev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244"/>
            <a:ext cx="9155935" cy="703295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title"/>
          </p:nvPr>
        </p:nvSpPr>
        <p:spPr>
          <a:xfrm>
            <a:off x="4343401" y="-149244"/>
            <a:ext cx="4495799" cy="911244"/>
          </a:xfrm>
          <a:solidFill>
            <a:schemeClr val="accent2">
              <a:lumMod val="50000"/>
            </a:schemeClr>
          </a:solidFill>
        </p:spPr>
        <p:txBody>
          <a:bodyPr/>
          <a:lstStyle/>
          <a:p>
            <a:pPr algn="ctr" eaLnBrk="1" hangingPunct="1">
              <a:defRPr/>
            </a:pPr>
            <a:r>
              <a:rPr lang="en-US" sz="2800" b="1" u="sng" dirty="0" smtClean="0">
                <a:solidFill>
                  <a:schemeClr val="tx1"/>
                </a:solidFill>
              </a:rPr>
              <a:t/>
            </a:r>
            <a:br>
              <a:rPr lang="en-US" sz="2800" b="1" u="sng" dirty="0" smtClean="0">
                <a:solidFill>
                  <a:schemeClr val="tx1"/>
                </a:solidFill>
              </a:rPr>
            </a:br>
            <a:r>
              <a:rPr lang="en-US" sz="2800" b="1" u="sng" dirty="0" smtClean="0">
                <a:solidFill>
                  <a:schemeClr val="tx1"/>
                </a:solidFill>
              </a:rPr>
              <a:t>Ecological Terms</a:t>
            </a:r>
            <a:r>
              <a:rPr lang="en-US" sz="2800" dirty="0" smtClean="0">
                <a:solidFill>
                  <a:schemeClr val="tx1"/>
                </a:solidFill>
              </a:rPr>
              <a:t/>
            </a:r>
            <a:br>
              <a:rPr lang="en-US" sz="2800" dirty="0" smtClean="0">
                <a:solidFill>
                  <a:schemeClr val="tx1"/>
                </a:solidFill>
              </a:rPr>
            </a:br>
            <a:endParaRPr lang="en-US" sz="2800" dirty="0" smtClean="0">
              <a:solidFill>
                <a:schemeClr val="tx1"/>
              </a:solidFill>
            </a:endParaRPr>
          </a:p>
        </p:txBody>
      </p:sp>
      <p:sp>
        <p:nvSpPr>
          <p:cNvPr id="3075" name="Rectangle 3"/>
          <p:cNvSpPr>
            <a:spLocks noGrp="1" noChangeArrowheads="1"/>
          </p:cNvSpPr>
          <p:nvPr>
            <p:ph type="body" sz="half" idx="1"/>
          </p:nvPr>
        </p:nvSpPr>
        <p:spPr>
          <a:xfrm>
            <a:off x="3672" y="-17042"/>
            <a:ext cx="2731265" cy="3654444"/>
          </a:xfrm>
          <a:solidFill>
            <a:schemeClr val="tx1">
              <a:lumMod val="95000"/>
              <a:alpha val="71000"/>
            </a:schemeClr>
          </a:solidFill>
        </p:spPr>
        <p:txBody>
          <a:bodyPr/>
          <a:lstStyle/>
          <a:p>
            <a:pPr eaLnBrk="1" hangingPunct="1">
              <a:lnSpc>
                <a:spcPct val="80000"/>
              </a:lnSpc>
              <a:defRPr/>
            </a:pPr>
            <a:r>
              <a:rPr lang="en-US" sz="2400" dirty="0" smtClean="0">
                <a:solidFill>
                  <a:srgbClr val="000000"/>
                </a:solidFill>
                <a:effectLst/>
              </a:rPr>
              <a:t>Cell</a:t>
            </a:r>
          </a:p>
          <a:p>
            <a:pPr eaLnBrk="1" hangingPunct="1">
              <a:lnSpc>
                <a:spcPct val="80000"/>
              </a:lnSpc>
              <a:defRPr/>
            </a:pPr>
            <a:r>
              <a:rPr lang="en-US" sz="2400" dirty="0" smtClean="0">
                <a:solidFill>
                  <a:srgbClr val="000000"/>
                </a:solidFill>
                <a:effectLst/>
              </a:rPr>
              <a:t>Organism</a:t>
            </a:r>
          </a:p>
          <a:p>
            <a:pPr eaLnBrk="1" hangingPunct="1">
              <a:lnSpc>
                <a:spcPct val="80000"/>
              </a:lnSpc>
              <a:defRPr/>
            </a:pPr>
            <a:r>
              <a:rPr lang="en-US" sz="2400" dirty="0" smtClean="0">
                <a:solidFill>
                  <a:srgbClr val="000000"/>
                </a:solidFill>
                <a:effectLst/>
              </a:rPr>
              <a:t>Population</a:t>
            </a:r>
          </a:p>
          <a:p>
            <a:pPr eaLnBrk="1" hangingPunct="1">
              <a:lnSpc>
                <a:spcPct val="80000"/>
              </a:lnSpc>
              <a:defRPr/>
            </a:pPr>
            <a:r>
              <a:rPr lang="en-US" sz="2400" dirty="0" smtClean="0">
                <a:solidFill>
                  <a:srgbClr val="000000"/>
                </a:solidFill>
                <a:effectLst/>
              </a:rPr>
              <a:t>Habitat “address”</a:t>
            </a:r>
          </a:p>
          <a:p>
            <a:pPr eaLnBrk="1" hangingPunct="1">
              <a:lnSpc>
                <a:spcPct val="80000"/>
              </a:lnSpc>
              <a:defRPr/>
            </a:pPr>
            <a:r>
              <a:rPr lang="en-US" sz="2400" dirty="0" smtClean="0">
                <a:solidFill>
                  <a:srgbClr val="000000"/>
                </a:solidFill>
                <a:effectLst/>
              </a:rPr>
              <a:t>Niche “occupation”</a:t>
            </a:r>
          </a:p>
          <a:p>
            <a:pPr eaLnBrk="1" hangingPunct="1">
              <a:lnSpc>
                <a:spcPct val="80000"/>
              </a:lnSpc>
              <a:defRPr/>
            </a:pPr>
            <a:r>
              <a:rPr lang="en-US" sz="2400" dirty="0" smtClean="0">
                <a:solidFill>
                  <a:srgbClr val="000000"/>
                </a:solidFill>
                <a:effectLst/>
              </a:rPr>
              <a:t>Community</a:t>
            </a:r>
          </a:p>
          <a:p>
            <a:pPr eaLnBrk="1" hangingPunct="1">
              <a:lnSpc>
                <a:spcPct val="80000"/>
              </a:lnSpc>
              <a:defRPr/>
            </a:pPr>
            <a:r>
              <a:rPr lang="en-US" sz="2400" dirty="0" smtClean="0">
                <a:solidFill>
                  <a:srgbClr val="000000"/>
                </a:solidFill>
                <a:effectLst/>
              </a:rPr>
              <a:t>Ecosystem</a:t>
            </a:r>
          </a:p>
          <a:p>
            <a:pPr eaLnBrk="1" hangingPunct="1">
              <a:lnSpc>
                <a:spcPct val="80000"/>
              </a:lnSpc>
              <a:defRPr/>
            </a:pPr>
            <a:r>
              <a:rPr lang="en-US" sz="2400" dirty="0" smtClean="0">
                <a:solidFill>
                  <a:srgbClr val="000000"/>
                </a:solidFill>
                <a:effectLst/>
              </a:rPr>
              <a:t>Biosphere</a:t>
            </a:r>
          </a:p>
        </p:txBody>
      </p:sp>
      <p:sp>
        <p:nvSpPr>
          <p:cNvPr id="2" name="TextBox 1"/>
          <p:cNvSpPr txBox="1"/>
          <p:nvPr/>
        </p:nvSpPr>
        <p:spPr>
          <a:xfrm>
            <a:off x="3200400" y="914400"/>
            <a:ext cx="2254143" cy="707886"/>
          </a:xfrm>
          <a:prstGeom prst="rect">
            <a:avLst/>
          </a:prstGeom>
          <a:solidFill>
            <a:schemeClr val="tx1">
              <a:lumMod val="65000"/>
            </a:schemeClr>
          </a:solidFill>
        </p:spPr>
        <p:txBody>
          <a:bodyPr wrap="none" rtlCol="0">
            <a:spAutoFit/>
          </a:bodyPr>
          <a:lstStyle/>
          <a:p>
            <a:r>
              <a:rPr lang="en-US" u="none" dirty="0" smtClean="0"/>
              <a:t>Abiotic – nonliving</a:t>
            </a:r>
          </a:p>
          <a:p>
            <a:r>
              <a:rPr lang="en-US" u="none" dirty="0" smtClean="0"/>
              <a:t>Biotic - living</a:t>
            </a:r>
            <a:endParaRPr lang="en-US" u="non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 calcmode="lin" valueType="num">
                                      <p:cBhvr additive="base">
                                        <p:cTn id="7" dur="500" fill="hold"/>
                                        <p:tgtEl>
                                          <p:spTgt spid="307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additive="base">
                                        <p:cTn id="13"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 calcmode="lin" valueType="num">
                                      <p:cBhvr additive="base">
                                        <p:cTn id="19"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2" end="2"/>
                                            </p:txEl>
                                          </p:spTgt>
                                        </p:tgtEl>
                                        <p:attrNameLst>
                                          <p:attrName>style.visibility</p:attrName>
                                        </p:attrNameLst>
                                      </p:cBhvr>
                                      <p:to>
                                        <p:strVal val="visible"/>
                                      </p:to>
                                    </p:set>
                                    <p:anim calcmode="lin" valueType="num">
                                      <p:cBhvr additive="base">
                                        <p:cTn id="25"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3" end="3"/>
                                            </p:txEl>
                                          </p:spTgt>
                                        </p:tgtEl>
                                        <p:attrNameLst>
                                          <p:attrName>style.visibility</p:attrName>
                                        </p:attrNameLst>
                                      </p:cBhvr>
                                      <p:to>
                                        <p:strVal val="visible"/>
                                      </p:to>
                                    </p:set>
                                    <p:anim calcmode="lin" valueType="num">
                                      <p:cBhvr additive="base">
                                        <p:cTn id="31"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4" end="4"/>
                                            </p:txEl>
                                          </p:spTgt>
                                        </p:tgtEl>
                                        <p:attrNameLst>
                                          <p:attrName>style.visibility</p:attrName>
                                        </p:attrNameLst>
                                      </p:cBhvr>
                                      <p:to>
                                        <p:strVal val="visible"/>
                                      </p:to>
                                    </p:set>
                                    <p:anim calcmode="lin" valueType="num">
                                      <p:cBhvr additive="base">
                                        <p:cTn id="37"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5">
                                            <p:txEl>
                                              <p:pRg st="5" end="5"/>
                                            </p:txEl>
                                          </p:spTgt>
                                        </p:tgtEl>
                                        <p:attrNameLst>
                                          <p:attrName>style.visibility</p:attrName>
                                        </p:attrNameLst>
                                      </p:cBhvr>
                                      <p:to>
                                        <p:strVal val="visible"/>
                                      </p:to>
                                    </p:set>
                                    <p:anim calcmode="lin" valueType="num">
                                      <p:cBhvr additive="base">
                                        <p:cTn id="43"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5">
                                            <p:txEl>
                                              <p:pRg st="6" end="6"/>
                                            </p:txEl>
                                          </p:spTgt>
                                        </p:tgtEl>
                                        <p:attrNameLst>
                                          <p:attrName>style.visibility</p:attrName>
                                        </p:attrNameLst>
                                      </p:cBhvr>
                                      <p:to>
                                        <p:strVal val="visible"/>
                                      </p:to>
                                    </p:set>
                                    <p:anim calcmode="lin" valueType="num">
                                      <p:cBhvr additive="base">
                                        <p:cTn id="49"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075">
                                            <p:txEl>
                                              <p:pRg st="7" end="7"/>
                                            </p:txEl>
                                          </p:spTgt>
                                        </p:tgtEl>
                                        <p:attrNameLst>
                                          <p:attrName>style.visibility</p:attrName>
                                        </p:attrNameLst>
                                      </p:cBhvr>
                                      <p:to>
                                        <p:strVal val="visible"/>
                                      </p:to>
                                    </p:set>
                                    <p:anim calcmode="lin" valueType="num">
                                      <p:cBhvr additive="base">
                                        <p:cTn id="55"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0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45090" name="Group 2"/>
          <p:cNvGrpSpPr>
            <a:grpSpLocks/>
          </p:cNvGrpSpPr>
          <p:nvPr/>
        </p:nvGrpSpPr>
        <p:grpSpPr bwMode="auto">
          <a:xfrm>
            <a:off x="1031875" y="5865813"/>
            <a:ext cx="6435725" cy="769937"/>
            <a:chOff x="650" y="3695"/>
            <a:chExt cx="4054" cy="485"/>
          </a:xfrm>
        </p:grpSpPr>
        <p:pic>
          <p:nvPicPr>
            <p:cNvPr id="345091" name="Picture 3" descr="0303 copy"/>
            <p:cNvPicPr>
              <a:picLocks noChangeAspect="1" noChangeArrowheads="1"/>
            </p:cNvPicPr>
            <p:nvPr/>
          </p:nvPicPr>
          <p:blipFill>
            <a:blip r:embed="rId3"/>
            <a:srcRect/>
            <a:stretch>
              <a:fillRect/>
            </a:stretch>
          </p:blipFill>
          <p:spPr bwMode="auto">
            <a:xfrm>
              <a:off x="650" y="3695"/>
              <a:ext cx="1146" cy="485"/>
            </a:xfrm>
            <a:prstGeom prst="rect">
              <a:avLst/>
            </a:prstGeom>
            <a:noFill/>
          </p:spPr>
        </p:pic>
        <p:sp>
          <p:nvSpPr>
            <p:cNvPr id="345092" name="Rectangle 4"/>
            <p:cNvSpPr>
              <a:spLocks noChangeArrowheads="1"/>
            </p:cNvSpPr>
            <p:nvPr/>
          </p:nvSpPr>
          <p:spPr bwMode="auto">
            <a:xfrm>
              <a:off x="2592" y="3802"/>
              <a:ext cx="2112" cy="326"/>
            </a:xfrm>
            <a:prstGeom prst="rect">
              <a:avLst/>
            </a:prstGeom>
            <a:noFill/>
            <a:ln w="9525">
              <a:noFill/>
              <a:miter lim="800000"/>
              <a:headEnd/>
              <a:tailEnd/>
            </a:ln>
            <a:effectLst/>
          </p:spPr>
          <p:txBody>
            <a:bodyPr>
              <a:prstTxWarp prst="textNoShape">
                <a:avLst/>
              </a:prstTxWarp>
              <a:spAutoFit/>
            </a:bodyPr>
            <a:lstStyle/>
            <a:p>
              <a:r>
                <a:rPr lang="en-US" sz="1400" b="1" u="none" dirty="0">
                  <a:solidFill>
                    <a:prstClr val="black"/>
                  </a:solidFill>
                  <a:ea typeface="ＭＳ Ｐゴシック" charset="-128"/>
                </a:rPr>
                <a:t>Smallest unit of a chemical element that exhibits its chemical properties</a:t>
              </a:r>
            </a:p>
          </p:txBody>
        </p:sp>
        <p:sp>
          <p:nvSpPr>
            <p:cNvPr id="345093" name="Rectangle 5"/>
            <p:cNvSpPr>
              <a:spLocks noChangeArrowheads="1"/>
            </p:cNvSpPr>
            <p:nvPr/>
          </p:nvSpPr>
          <p:spPr bwMode="auto">
            <a:xfrm>
              <a:off x="1734" y="3784"/>
              <a:ext cx="484" cy="231"/>
            </a:xfrm>
            <a:prstGeom prst="rect">
              <a:avLst/>
            </a:prstGeom>
            <a:noFill/>
            <a:ln w="9525">
              <a:noFill/>
              <a:miter lim="800000"/>
              <a:headEnd/>
              <a:tailEnd/>
            </a:ln>
            <a:effectLst/>
          </p:spPr>
          <p:txBody>
            <a:bodyPr wrap="none">
              <a:prstTxWarp prst="textNoShape">
                <a:avLst/>
              </a:prstTxWarp>
              <a:spAutoFit/>
            </a:bodyPr>
            <a:lstStyle/>
            <a:p>
              <a:r>
                <a:rPr lang="en-US" sz="1800" b="1" u="none" dirty="0">
                  <a:solidFill>
                    <a:prstClr val="black"/>
                  </a:solidFill>
                  <a:ea typeface="ＭＳ Ｐゴシック" charset="-128"/>
                </a:rPr>
                <a:t>Atom</a:t>
              </a:r>
            </a:p>
          </p:txBody>
        </p:sp>
      </p:grpSp>
      <p:grpSp>
        <p:nvGrpSpPr>
          <p:cNvPr id="345094" name="Group 6"/>
          <p:cNvGrpSpPr>
            <a:grpSpLocks/>
          </p:cNvGrpSpPr>
          <p:nvPr/>
        </p:nvGrpSpPr>
        <p:grpSpPr bwMode="auto">
          <a:xfrm>
            <a:off x="1071563" y="5110163"/>
            <a:ext cx="6396037" cy="949325"/>
            <a:chOff x="675" y="3219"/>
            <a:chExt cx="4029" cy="598"/>
          </a:xfrm>
        </p:grpSpPr>
        <p:pic>
          <p:nvPicPr>
            <p:cNvPr id="345095" name="Picture 7" descr="0303 copy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75" y="3219"/>
              <a:ext cx="1095" cy="598"/>
            </a:xfrm>
            <a:prstGeom prst="rect">
              <a:avLst/>
            </a:prstGeom>
            <a:noFill/>
          </p:spPr>
        </p:pic>
        <p:sp>
          <p:nvSpPr>
            <p:cNvPr id="345096" name="Rectangle 8"/>
            <p:cNvSpPr>
              <a:spLocks noChangeArrowheads="1"/>
            </p:cNvSpPr>
            <p:nvPr/>
          </p:nvSpPr>
          <p:spPr bwMode="auto">
            <a:xfrm>
              <a:off x="1734" y="3312"/>
              <a:ext cx="732" cy="231"/>
            </a:xfrm>
            <a:prstGeom prst="rect">
              <a:avLst/>
            </a:prstGeom>
            <a:noFill/>
            <a:ln w="9525">
              <a:noFill/>
              <a:miter lim="800000"/>
              <a:headEnd/>
              <a:tailEnd/>
            </a:ln>
            <a:effectLst/>
          </p:spPr>
          <p:txBody>
            <a:bodyPr wrap="none">
              <a:prstTxWarp prst="textNoShape">
                <a:avLst/>
              </a:prstTxWarp>
              <a:spAutoFit/>
            </a:bodyPr>
            <a:lstStyle/>
            <a:p>
              <a:r>
                <a:rPr lang="en-US" sz="1800" b="1" u="none" dirty="0">
                  <a:solidFill>
                    <a:prstClr val="black"/>
                  </a:solidFill>
                  <a:ea typeface="ＭＳ Ｐゴシック" charset="-128"/>
                </a:rPr>
                <a:t>Molecule</a:t>
              </a:r>
            </a:p>
          </p:txBody>
        </p:sp>
        <p:sp>
          <p:nvSpPr>
            <p:cNvPr id="345097" name="Rectangle 9"/>
            <p:cNvSpPr>
              <a:spLocks noChangeArrowheads="1"/>
            </p:cNvSpPr>
            <p:nvPr/>
          </p:nvSpPr>
          <p:spPr bwMode="auto">
            <a:xfrm>
              <a:off x="2592" y="3312"/>
              <a:ext cx="2112" cy="460"/>
            </a:xfrm>
            <a:prstGeom prst="rect">
              <a:avLst/>
            </a:prstGeom>
            <a:noFill/>
            <a:ln w="9525">
              <a:noFill/>
              <a:miter lim="800000"/>
              <a:headEnd/>
              <a:tailEnd/>
            </a:ln>
            <a:effectLst/>
          </p:spPr>
          <p:txBody>
            <a:bodyPr>
              <a:prstTxWarp prst="textNoShape">
                <a:avLst/>
              </a:prstTxWarp>
              <a:spAutoFit/>
            </a:bodyPr>
            <a:lstStyle/>
            <a:p>
              <a:r>
                <a:rPr lang="en-US" sz="1400" b="1" u="none" dirty="0">
                  <a:solidFill>
                    <a:prstClr val="black"/>
                  </a:solidFill>
                  <a:ea typeface="ＭＳ Ｐゴシック" charset="-128"/>
                </a:rPr>
                <a:t>Chemical combination of two or more atoms of the same or different elements</a:t>
              </a:r>
            </a:p>
          </p:txBody>
        </p:sp>
      </p:grpSp>
      <p:grpSp>
        <p:nvGrpSpPr>
          <p:cNvPr id="345098" name="Group 10"/>
          <p:cNvGrpSpPr>
            <a:grpSpLocks/>
          </p:cNvGrpSpPr>
          <p:nvPr/>
        </p:nvGrpSpPr>
        <p:grpSpPr bwMode="auto">
          <a:xfrm>
            <a:off x="1084263" y="4232275"/>
            <a:ext cx="6307137" cy="968375"/>
            <a:chOff x="683" y="2666"/>
            <a:chExt cx="3973" cy="610"/>
          </a:xfrm>
        </p:grpSpPr>
        <p:pic>
          <p:nvPicPr>
            <p:cNvPr id="345099" name="Picture 11" descr="0303 copy 6"/>
            <p:cNvPicPr>
              <a:picLocks noChangeAspect="1" noChangeArrowheads="1"/>
            </p:cNvPicPr>
            <p:nvPr/>
          </p:nvPicPr>
          <p:blipFill>
            <a:blip r:embed="rId5">
              <a:clrChange>
                <a:clrFrom>
                  <a:srgbClr val="FFFFFD"/>
                </a:clrFrom>
                <a:clrTo>
                  <a:srgbClr val="FFFFFD">
                    <a:alpha val="0"/>
                  </a:srgbClr>
                </a:clrTo>
              </a:clrChange>
            </a:blip>
            <a:srcRect/>
            <a:stretch>
              <a:fillRect/>
            </a:stretch>
          </p:blipFill>
          <p:spPr bwMode="auto">
            <a:xfrm>
              <a:off x="683" y="2666"/>
              <a:ext cx="1090" cy="610"/>
            </a:xfrm>
            <a:prstGeom prst="rect">
              <a:avLst/>
            </a:prstGeom>
            <a:noFill/>
          </p:spPr>
        </p:pic>
        <p:sp>
          <p:nvSpPr>
            <p:cNvPr id="345100" name="Rectangle 12"/>
            <p:cNvSpPr>
              <a:spLocks noChangeArrowheads="1"/>
            </p:cNvSpPr>
            <p:nvPr/>
          </p:nvSpPr>
          <p:spPr bwMode="auto">
            <a:xfrm>
              <a:off x="1734" y="2832"/>
              <a:ext cx="380" cy="231"/>
            </a:xfrm>
            <a:prstGeom prst="rect">
              <a:avLst/>
            </a:prstGeom>
            <a:noFill/>
            <a:ln w="9525">
              <a:noFill/>
              <a:miter lim="800000"/>
              <a:headEnd/>
              <a:tailEnd/>
            </a:ln>
            <a:effectLst/>
          </p:spPr>
          <p:txBody>
            <a:bodyPr wrap="none">
              <a:prstTxWarp prst="textNoShape">
                <a:avLst/>
              </a:prstTxWarp>
              <a:spAutoFit/>
            </a:bodyPr>
            <a:lstStyle/>
            <a:p>
              <a:r>
                <a:rPr lang="en-US" sz="1800" b="1" u="none" dirty="0">
                  <a:solidFill>
                    <a:prstClr val="black"/>
                  </a:solidFill>
                  <a:ea typeface="ＭＳ Ｐゴシック" charset="-128"/>
                </a:rPr>
                <a:t>Cell</a:t>
              </a:r>
            </a:p>
          </p:txBody>
        </p:sp>
        <p:sp>
          <p:nvSpPr>
            <p:cNvPr id="345101" name="Rectangle 13"/>
            <p:cNvSpPr>
              <a:spLocks noChangeArrowheads="1"/>
            </p:cNvSpPr>
            <p:nvPr/>
          </p:nvSpPr>
          <p:spPr bwMode="auto">
            <a:xfrm>
              <a:off x="2592" y="2688"/>
              <a:ext cx="2064" cy="326"/>
            </a:xfrm>
            <a:prstGeom prst="rect">
              <a:avLst/>
            </a:prstGeom>
            <a:noFill/>
            <a:ln w="9525">
              <a:noFill/>
              <a:miter lim="800000"/>
              <a:headEnd/>
              <a:tailEnd/>
            </a:ln>
            <a:effectLst/>
          </p:spPr>
          <p:txBody>
            <a:bodyPr>
              <a:prstTxWarp prst="textNoShape">
                <a:avLst/>
              </a:prstTxWarp>
              <a:spAutoFit/>
            </a:bodyPr>
            <a:lstStyle/>
            <a:p>
              <a:r>
                <a:rPr lang="en-US" sz="1400" b="1" u="none" dirty="0">
                  <a:solidFill>
                    <a:prstClr val="black"/>
                  </a:solidFill>
                  <a:ea typeface="ＭＳ Ｐゴシック" charset="-128"/>
                </a:rPr>
                <a:t>The fundamental structural and functional unit of life</a:t>
              </a:r>
            </a:p>
          </p:txBody>
        </p:sp>
      </p:grpSp>
      <p:grpSp>
        <p:nvGrpSpPr>
          <p:cNvPr id="345102" name="Group 14"/>
          <p:cNvGrpSpPr>
            <a:grpSpLocks/>
          </p:cNvGrpSpPr>
          <p:nvPr/>
        </p:nvGrpSpPr>
        <p:grpSpPr bwMode="auto">
          <a:xfrm>
            <a:off x="1084263" y="3094038"/>
            <a:ext cx="5367337" cy="1200150"/>
            <a:chOff x="683" y="1949"/>
            <a:chExt cx="3381" cy="756"/>
          </a:xfrm>
        </p:grpSpPr>
        <p:pic>
          <p:nvPicPr>
            <p:cNvPr id="345103" name="Picture 15" descr="0303 copy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83" y="1949"/>
              <a:ext cx="1090" cy="756"/>
            </a:xfrm>
            <a:prstGeom prst="rect">
              <a:avLst/>
            </a:prstGeom>
            <a:noFill/>
          </p:spPr>
        </p:pic>
        <p:sp>
          <p:nvSpPr>
            <p:cNvPr id="345104" name="Rectangle 16"/>
            <p:cNvSpPr>
              <a:spLocks noChangeArrowheads="1"/>
            </p:cNvSpPr>
            <p:nvPr/>
          </p:nvSpPr>
          <p:spPr bwMode="auto">
            <a:xfrm>
              <a:off x="1734" y="2256"/>
              <a:ext cx="788" cy="231"/>
            </a:xfrm>
            <a:prstGeom prst="rect">
              <a:avLst/>
            </a:prstGeom>
            <a:noFill/>
            <a:ln w="9525">
              <a:noFill/>
              <a:miter lim="800000"/>
              <a:headEnd/>
              <a:tailEnd/>
            </a:ln>
            <a:effectLst/>
          </p:spPr>
          <p:txBody>
            <a:bodyPr wrap="none">
              <a:prstTxWarp prst="textNoShape">
                <a:avLst/>
              </a:prstTxWarp>
              <a:spAutoFit/>
            </a:bodyPr>
            <a:lstStyle/>
            <a:p>
              <a:r>
                <a:rPr lang="en-US" sz="1800" b="1" u="none" dirty="0">
                  <a:solidFill>
                    <a:prstClr val="black"/>
                  </a:solidFill>
                  <a:ea typeface="ＭＳ Ｐゴシック" charset="-128"/>
                </a:rPr>
                <a:t>Organism</a:t>
              </a:r>
            </a:p>
          </p:txBody>
        </p:sp>
        <p:sp>
          <p:nvSpPr>
            <p:cNvPr id="345105" name="Rectangle 17"/>
            <p:cNvSpPr>
              <a:spLocks noChangeArrowheads="1"/>
            </p:cNvSpPr>
            <p:nvPr/>
          </p:nvSpPr>
          <p:spPr bwMode="auto">
            <a:xfrm>
              <a:off x="2592" y="2280"/>
              <a:ext cx="1472" cy="192"/>
            </a:xfrm>
            <a:prstGeom prst="rect">
              <a:avLst/>
            </a:prstGeom>
            <a:noFill/>
            <a:ln w="9525">
              <a:noFill/>
              <a:miter lim="800000"/>
              <a:headEnd/>
              <a:tailEnd/>
            </a:ln>
            <a:effectLst/>
          </p:spPr>
          <p:txBody>
            <a:bodyPr wrap="none">
              <a:prstTxWarp prst="textNoShape">
                <a:avLst/>
              </a:prstTxWarp>
              <a:spAutoFit/>
            </a:bodyPr>
            <a:lstStyle/>
            <a:p>
              <a:r>
                <a:rPr lang="en-US" sz="1400" b="1" u="none" dirty="0">
                  <a:solidFill>
                    <a:prstClr val="black"/>
                  </a:solidFill>
                  <a:ea typeface="ＭＳ Ｐゴシック" charset="-128"/>
                </a:rPr>
                <a:t>An individual living being</a:t>
              </a:r>
            </a:p>
          </p:txBody>
        </p:sp>
      </p:grpSp>
      <p:grpSp>
        <p:nvGrpSpPr>
          <p:cNvPr id="345106" name="Group 18"/>
          <p:cNvGrpSpPr>
            <a:grpSpLocks/>
          </p:cNvGrpSpPr>
          <p:nvPr/>
        </p:nvGrpSpPr>
        <p:grpSpPr bwMode="auto">
          <a:xfrm>
            <a:off x="1089025" y="2514600"/>
            <a:ext cx="6226175" cy="949325"/>
            <a:chOff x="686" y="1584"/>
            <a:chExt cx="3922" cy="598"/>
          </a:xfrm>
        </p:grpSpPr>
        <p:pic>
          <p:nvPicPr>
            <p:cNvPr id="345107" name="Picture 19" descr="0303 copy 4"/>
            <p:cNvPicPr>
              <a:picLocks noChangeAspect="1" noChangeArrowheads="1"/>
            </p:cNvPicPr>
            <p:nvPr/>
          </p:nvPicPr>
          <p:blipFill>
            <a:blip r:embed="rId7">
              <a:clrChange>
                <a:clrFrom>
                  <a:srgbClr val="FFFCFF"/>
                </a:clrFrom>
                <a:clrTo>
                  <a:srgbClr val="FFFCFF">
                    <a:alpha val="0"/>
                  </a:srgbClr>
                </a:clrTo>
              </a:clrChange>
            </a:blip>
            <a:srcRect/>
            <a:stretch>
              <a:fillRect/>
            </a:stretch>
          </p:blipFill>
          <p:spPr bwMode="auto">
            <a:xfrm>
              <a:off x="686" y="1584"/>
              <a:ext cx="1095" cy="598"/>
            </a:xfrm>
            <a:prstGeom prst="rect">
              <a:avLst/>
            </a:prstGeom>
            <a:noFill/>
          </p:spPr>
        </p:pic>
        <p:sp>
          <p:nvSpPr>
            <p:cNvPr id="345108" name="Rectangle 20"/>
            <p:cNvSpPr>
              <a:spLocks noChangeArrowheads="1"/>
            </p:cNvSpPr>
            <p:nvPr/>
          </p:nvSpPr>
          <p:spPr bwMode="auto">
            <a:xfrm>
              <a:off x="1734" y="1758"/>
              <a:ext cx="860" cy="231"/>
            </a:xfrm>
            <a:prstGeom prst="rect">
              <a:avLst/>
            </a:prstGeom>
            <a:noFill/>
            <a:ln w="9525">
              <a:noFill/>
              <a:miter lim="800000"/>
              <a:headEnd/>
              <a:tailEnd/>
            </a:ln>
            <a:effectLst/>
          </p:spPr>
          <p:txBody>
            <a:bodyPr wrap="none">
              <a:prstTxWarp prst="textNoShape">
                <a:avLst/>
              </a:prstTxWarp>
              <a:spAutoFit/>
            </a:bodyPr>
            <a:lstStyle/>
            <a:p>
              <a:r>
                <a:rPr lang="en-US" sz="1800" b="1" u="none" dirty="0">
                  <a:solidFill>
                    <a:prstClr val="black"/>
                  </a:solidFill>
                  <a:ea typeface="ＭＳ Ｐゴシック" charset="-128"/>
                </a:rPr>
                <a:t>Population</a:t>
              </a:r>
            </a:p>
          </p:txBody>
        </p:sp>
        <p:sp>
          <p:nvSpPr>
            <p:cNvPr id="345109" name="Rectangle 21"/>
            <p:cNvSpPr>
              <a:spLocks noChangeArrowheads="1"/>
            </p:cNvSpPr>
            <p:nvPr/>
          </p:nvSpPr>
          <p:spPr bwMode="auto">
            <a:xfrm>
              <a:off x="2592" y="1772"/>
              <a:ext cx="2016" cy="326"/>
            </a:xfrm>
            <a:prstGeom prst="rect">
              <a:avLst/>
            </a:prstGeom>
            <a:noFill/>
            <a:ln w="9525">
              <a:noFill/>
              <a:miter lim="800000"/>
              <a:headEnd/>
              <a:tailEnd/>
            </a:ln>
            <a:effectLst/>
          </p:spPr>
          <p:txBody>
            <a:bodyPr>
              <a:prstTxWarp prst="textNoShape">
                <a:avLst/>
              </a:prstTxWarp>
              <a:spAutoFit/>
            </a:bodyPr>
            <a:lstStyle/>
            <a:p>
              <a:r>
                <a:rPr lang="en-US" sz="1400" b="1" u="none" dirty="0">
                  <a:solidFill>
                    <a:prstClr val="black"/>
                  </a:solidFill>
                  <a:ea typeface="ＭＳ Ｐゴシック" charset="-128"/>
                </a:rPr>
                <a:t>A group of individuals of the same species living in a particular place</a:t>
              </a:r>
            </a:p>
          </p:txBody>
        </p:sp>
      </p:grpSp>
      <p:sp>
        <p:nvSpPr>
          <p:cNvPr id="345110" name="Rectangle 22" hidden="1"/>
          <p:cNvSpPr>
            <a:spLocks noGrp="1" noChangeArrowheads="1"/>
          </p:cNvSpPr>
          <p:nvPr>
            <p:ph type="title"/>
          </p:nvPr>
        </p:nvSpPr>
        <p:spPr>
          <a:xfrm>
            <a:off x="-1143000" y="274638"/>
            <a:ext cx="8229600" cy="1143000"/>
          </a:xfrm>
        </p:spPr>
        <p:txBody>
          <a:bodyPr/>
          <a:lstStyle/>
          <a:p>
            <a:endParaRPr lang="en-US" dirty="0"/>
          </a:p>
        </p:txBody>
      </p:sp>
      <p:grpSp>
        <p:nvGrpSpPr>
          <p:cNvPr id="345111" name="Group 23"/>
          <p:cNvGrpSpPr>
            <a:grpSpLocks/>
          </p:cNvGrpSpPr>
          <p:nvPr/>
        </p:nvGrpSpPr>
        <p:grpSpPr bwMode="auto">
          <a:xfrm>
            <a:off x="1098550" y="1706563"/>
            <a:ext cx="6292850" cy="1122362"/>
            <a:chOff x="692" y="1075"/>
            <a:chExt cx="3964" cy="707"/>
          </a:xfrm>
        </p:grpSpPr>
        <p:pic>
          <p:nvPicPr>
            <p:cNvPr id="345112" name="Picture 24" descr="0303 copy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92" y="1075"/>
              <a:ext cx="1095" cy="570"/>
            </a:xfrm>
            <a:prstGeom prst="rect">
              <a:avLst/>
            </a:prstGeom>
            <a:noFill/>
          </p:spPr>
        </p:pic>
        <p:sp>
          <p:nvSpPr>
            <p:cNvPr id="345113" name="Rectangle 25"/>
            <p:cNvSpPr>
              <a:spLocks noChangeArrowheads="1"/>
            </p:cNvSpPr>
            <p:nvPr/>
          </p:nvSpPr>
          <p:spPr bwMode="auto">
            <a:xfrm>
              <a:off x="1734" y="1165"/>
              <a:ext cx="908" cy="231"/>
            </a:xfrm>
            <a:prstGeom prst="rect">
              <a:avLst/>
            </a:prstGeom>
            <a:noFill/>
            <a:ln w="9525">
              <a:noFill/>
              <a:miter lim="800000"/>
              <a:headEnd/>
              <a:tailEnd/>
            </a:ln>
            <a:effectLst/>
          </p:spPr>
          <p:txBody>
            <a:bodyPr wrap="none">
              <a:prstTxWarp prst="textNoShape">
                <a:avLst/>
              </a:prstTxWarp>
              <a:spAutoFit/>
            </a:bodyPr>
            <a:lstStyle/>
            <a:p>
              <a:r>
                <a:rPr lang="en-US" sz="1800" b="1" u="none" dirty="0">
                  <a:solidFill>
                    <a:prstClr val="black"/>
                  </a:solidFill>
                  <a:ea typeface="ＭＳ Ｐゴシック" charset="-128"/>
                </a:rPr>
                <a:t>Community</a:t>
              </a:r>
            </a:p>
          </p:txBody>
        </p:sp>
        <p:sp>
          <p:nvSpPr>
            <p:cNvPr id="345114" name="Rectangle 26"/>
            <p:cNvSpPr>
              <a:spLocks noChangeArrowheads="1"/>
            </p:cNvSpPr>
            <p:nvPr/>
          </p:nvSpPr>
          <p:spPr bwMode="auto">
            <a:xfrm>
              <a:off x="2592" y="1188"/>
              <a:ext cx="2064" cy="594"/>
            </a:xfrm>
            <a:prstGeom prst="rect">
              <a:avLst/>
            </a:prstGeom>
            <a:noFill/>
            <a:ln w="9525">
              <a:noFill/>
              <a:miter lim="800000"/>
              <a:headEnd/>
              <a:tailEnd/>
            </a:ln>
            <a:effectLst/>
          </p:spPr>
          <p:txBody>
            <a:bodyPr>
              <a:prstTxWarp prst="textNoShape">
                <a:avLst/>
              </a:prstTxWarp>
              <a:spAutoFit/>
            </a:bodyPr>
            <a:lstStyle/>
            <a:p>
              <a:r>
                <a:rPr lang="en-US" sz="1400" b="1" u="none" dirty="0">
                  <a:solidFill>
                    <a:prstClr val="black"/>
                  </a:solidFill>
                  <a:ea typeface="ＭＳ Ｐゴシック" charset="-128"/>
                </a:rPr>
                <a:t>Populations of different species living in a particular place, and potentially interacting with each other</a:t>
              </a:r>
            </a:p>
          </p:txBody>
        </p:sp>
      </p:grpSp>
      <p:sp>
        <p:nvSpPr>
          <p:cNvPr id="345115" name="Text Box 27"/>
          <p:cNvSpPr txBox="1">
            <a:spLocks noChangeArrowheads="1"/>
          </p:cNvSpPr>
          <p:nvPr/>
        </p:nvSpPr>
        <p:spPr bwMode="auto">
          <a:xfrm>
            <a:off x="7950200" y="6248400"/>
            <a:ext cx="1192213" cy="304800"/>
          </a:xfrm>
          <a:prstGeom prst="rect">
            <a:avLst/>
          </a:prstGeom>
          <a:noFill/>
          <a:ln w="9525">
            <a:noFill/>
            <a:miter lim="800000"/>
            <a:headEnd/>
            <a:tailEnd/>
          </a:ln>
          <a:effectLst/>
        </p:spPr>
        <p:txBody>
          <a:bodyPr wrap="none">
            <a:prstTxWarp prst="textNoShape">
              <a:avLst/>
            </a:prstTxWarp>
            <a:spAutoFit/>
          </a:bodyPr>
          <a:lstStyle/>
          <a:p>
            <a:pPr eaLnBrk="0" hangingPunct="0"/>
            <a:r>
              <a:rPr lang="en-US" sz="1400" b="1" u="none" dirty="0">
                <a:solidFill>
                  <a:srgbClr val="1A8720"/>
                </a:solidFill>
                <a:ea typeface="ＭＳ Ｐゴシック" charset="-128"/>
              </a:rPr>
              <a:t>Stepped Art</a:t>
            </a:r>
          </a:p>
        </p:txBody>
      </p:sp>
      <p:grpSp>
        <p:nvGrpSpPr>
          <p:cNvPr id="345116" name="Group 28"/>
          <p:cNvGrpSpPr>
            <a:grpSpLocks/>
          </p:cNvGrpSpPr>
          <p:nvPr/>
        </p:nvGrpSpPr>
        <p:grpSpPr bwMode="auto">
          <a:xfrm>
            <a:off x="1089025" y="865188"/>
            <a:ext cx="6378575" cy="1030287"/>
            <a:chOff x="686" y="545"/>
            <a:chExt cx="4018" cy="649"/>
          </a:xfrm>
        </p:grpSpPr>
        <p:sp>
          <p:nvSpPr>
            <p:cNvPr id="345117" name="Rectangle 29"/>
            <p:cNvSpPr>
              <a:spLocks noChangeArrowheads="1"/>
            </p:cNvSpPr>
            <p:nvPr/>
          </p:nvSpPr>
          <p:spPr bwMode="auto">
            <a:xfrm>
              <a:off x="1734" y="582"/>
              <a:ext cx="876" cy="231"/>
            </a:xfrm>
            <a:prstGeom prst="rect">
              <a:avLst/>
            </a:prstGeom>
            <a:noFill/>
            <a:ln w="9525">
              <a:noFill/>
              <a:miter lim="800000"/>
              <a:headEnd/>
              <a:tailEnd/>
            </a:ln>
            <a:effectLst/>
          </p:spPr>
          <p:txBody>
            <a:bodyPr wrap="none">
              <a:prstTxWarp prst="textNoShape">
                <a:avLst/>
              </a:prstTxWarp>
              <a:spAutoFit/>
            </a:bodyPr>
            <a:lstStyle/>
            <a:p>
              <a:r>
                <a:rPr lang="en-US" sz="1800" b="1" u="none" dirty="0">
                  <a:solidFill>
                    <a:prstClr val="black"/>
                  </a:solidFill>
                  <a:ea typeface="ＭＳ Ｐゴシック" charset="-128"/>
                </a:rPr>
                <a:t>Ecosystem</a:t>
              </a:r>
            </a:p>
          </p:txBody>
        </p:sp>
        <p:sp>
          <p:nvSpPr>
            <p:cNvPr id="345118" name="Rectangle 30"/>
            <p:cNvSpPr>
              <a:spLocks noChangeArrowheads="1"/>
            </p:cNvSpPr>
            <p:nvPr/>
          </p:nvSpPr>
          <p:spPr bwMode="auto">
            <a:xfrm>
              <a:off x="2592" y="600"/>
              <a:ext cx="2112" cy="594"/>
            </a:xfrm>
            <a:prstGeom prst="rect">
              <a:avLst/>
            </a:prstGeom>
            <a:noFill/>
            <a:ln w="9525">
              <a:noFill/>
              <a:miter lim="800000"/>
              <a:headEnd/>
              <a:tailEnd/>
            </a:ln>
            <a:effectLst/>
          </p:spPr>
          <p:txBody>
            <a:bodyPr>
              <a:prstTxWarp prst="textNoShape">
                <a:avLst/>
              </a:prstTxWarp>
              <a:spAutoFit/>
            </a:bodyPr>
            <a:lstStyle/>
            <a:p>
              <a:r>
                <a:rPr lang="en-US" sz="1400" b="1" u="none" dirty="0">
                  <a:solidFill>
                    <a:prstClr val="black"/>
                  </a:solidFill>
                  <a:ea typeface="ＭＳ Ｐゴシック" charset="-128"/>
                </a:rPr>
                <a:t>A community of different species interacting with one another and with their nonliving environment of matter and energy</a:t>
              </a:r>
            </a:p>
          </p:txBody>
        </p:sp>
        <p:pic>
          <p:nvPicPr>
            <p:cNvPr id="345119" name="Picture 31" descr="0303 copy 1"/>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686" y="545"/>
              <a:ext cx="1095" cy="581"/>
            </a:xfrm>
            <a:prstGeom prst="rect">
              <a:avLst/>
            </a:prstGeom>
            <a:noFill/>
          </p:spPr>
        </p:pic>
      </p:grpSp>
      <p:grpSp>
        <p:nvGrpSpPr>
          <p:cNvPr id="345120" name="Group 32"/>
          <p:cNvGrpSpPr>
            <a:grpSpLocks/>
          </p:cNvGrpSpPr>
          <p:nvPr/>
        </p:nvGrpSpPr>
        <p:grpSpPr bwMode="auto">
          <a:xfrm>
            <a:off x="1022350" y="-9525"/>
            <a:ext cx="6521450" cy="976313"/>
            <a:chOff x="644" y="-6"/>
            <a:chExt cx="4108" cy="615"/>
          </a:xfrm>
        </p:grpSpPr>
        <p:sp>
          <p:nvSpPr>
            <p:cNvPr id="345121" name="Rectangle 33"/>
            <p:cNvSpPr>
              <a:spLocks noChangeArrowheads="1"/>
            </p:cNvSpPr>
            <p:nvPr/>
          </p:nvSpPr>
          <p:spPr bwMode="auto">
            <a:xfrm>
              <a:off x="1734" y="210"/>
              <a:ext cx="820" cy="231"/>
            </a:xfrm>
            <a:prstGeom prst="rect">
              <a:avLst/>
            </a:prstGeom>
            <a:noFill/>
            <a:ln w="9525">
              <a:noFill/>
              <a:miter lim="800000"/>
              <a:headEnd/>
              <a:tailEnd/>
            </a:ln>
            <a:effectLst/>
          </p:spPr>
          <p:txBody>
            <a:bodyPr wrap="none">
              <a:prstTxWarp prst="textNoShape">
                <a:avLst/>
              </a:prstTxWarp>
              <a:spAutoFit/>
            </a:bodyPr>
            <a:lstStyle/>
            <a:p>
              <a:r>
                <a:rPr lang="en-US" sz="1800" b="1" u="none" dirty="0">
                  <a:solidFill>
                    <a:prstClr val="black"/>
                  </a:solidFill>
                  <a:ea typeface="ＭＳ Ｐゴシック" charset="-128"/>
                </a:rPr>
                <a:t>Biosphere</a:t>
              </a:r>
            </a:p>
          </p:txBody>
        </p:sp>
        <p:sp>
          <p:nvSpPr>
            <p:cNvPr id="345122" name="Rectangle 34"/>
            <p:cNvSpPr>
              <a:spLocks noChangeArrowheads="1"/>
            </p:cNvSpPr>
            <p:nvPr/>
          </p:nvSpPr>
          <p:spPr bwMode="auto">
            <a:xfrm>
              <a:off x="2592" y="228"/>
              <a:ext cx="2160" cy="330"/>
            </a:xfrm>
            <a:prstGeom prst="rect">
              <a:avLst/>
            </a:prstGeom>
            <a:noFill/>
            <a:ln w="9525">
              <a:noFill/>
              <a:miter lim="800000"/>
              <a:headEnd/>
              <a:tailEnd/>
            </a:ln>
            <a:effectLst/>
          </p:spPr>
          <p:txBody>
            <a:bodyPr>
              <a:prstTxWarp prst="textNoShape">
                <a:avLst/>
              </a:prstTxWarp>
              <a:spAutoFit/>
            </a:bodyPr>
            <a:lstStyle/>
            <a:p>
              <a:r>
                <a:rPr lang="en-US" sz="1400" b="1" u="none" dirty="0">
                  <a:solidFill>
                    <a:prstClr val="black"/>
                  </a:solidFill>
                  <a:ea typeface="ＭＳ Ｐゴシック" charset="-128"/>
                </a:rPr>
                <a:t>Parts of the earth's</a:t>
              </a:r>
              <a:r>
                <a:rPr lang="en-US" sz="1400" b="1" u="none" dirty="0" smtClean="0">
                  <a:solidFill>
                    <a:prstClr val="black"/>
                  </a:solidFill>
                  <a:ea typeface="ＭＳ Ｐゴシック" charset="-128"/>
                </a:rPr>
                <a:t> air, water, </a:t>
              </a:r>
              <a:r>
                <a:rPr lang="en-US" sz="1400" b="1" u="none" dirty="0">
                  <a:solidFill>
                    <a:prstClr val="black"/>
                  </a:solidFill>
                  <a:ea typeface="ＭＳ Ｐゴシック" charset="-128"/>
                </a:rPr>
                <a:t>and soil where life is found</a:t>
              </a:r>
            </a:p>
          </p:txBody>
        </p:sp>
        <p:pic>
          <p:nvPicPr>
            <p:cNvPr id="345123" name="Picture 35" descr="0303 copy 2"/>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644" y="-6"/>
              <a:ext cx="1270" cy="615"/>
            </a:xfrm>
            <a:prstGeom prst="rect">
              <a:avLst/>
            </a:prstGeom>
            <a:noFill/>
          </p:spPr>
        </p:pic>
      </p:grpSp>
      <p:sp>
        <p:nvSpPr>
          <p:cNvPr id="345124" name="Rectangle 36"/>
          <p:cNvSpPr>
            <a:spLocks noChangeArrowheads="1"/>
          </p:cNvSpPr>
          <p:nvPr/>
        </p:nvSpPr>
        <p:spPr bwMode="auto">
          <a:xfrm>
            <a:off x="2057400" y="6308725"/>
            <a:ext cx="836613" cy="304800"/>
          </a:xfrm>
          <a:prstGeom prst="rect">
            <a:avLst/>
          </a:prstGeom>
          <a:noFill/>
          <a:ln w="19050">
            <a:noFill/>
            <a:miter lim="800000"/>
            <a:headEnd/>
            <a:tailEnd/>
          </a:ln>
          <a:effectLst/>
        </p:spPr>
        <p:txBody>
          <a:bodyPr wrap="none">
            <a:prstTxWarp prst="textNoShape">
              <a:avLst/>
            </a:prstTxWarp>
            <a:spAutoFit/>
          </a:bodyPr>
          <a:lstStyle/>
          <a:p>
            <a:r>
              <a:rPr lang="en-US" sz="1400" b="1" u="none" dirty="0">
                <a:solidFill>
                  <a:prstClr val="black"/>
                </a:solidFill>
                <a:ea typeface="ＭＳ Ｐゴシック" charset="-128"/>
              </a:rPr>
              <a:t>Oxygen</a:t>
            </a:r>
          </a:p>
        </p:txBody>
      </p:sp>
      <p:sp>
        <p:nvSpPr>
          <p:cNvPr id="345125" name="Rectangle 37"/>
          <p:cNvSpPr>
            <a:spLocks noChangeArrowheads="1"/>
          </p:cNvSpPr>
          <p:nvPr/>
        </p:nvSpPr>
        <p:spPr bwMode="auto">
          <a:xfrm>
            <a:off x="1041400" y="6308725"/>
            <a:ext cx="1014413" cy="304800"/>
          </a:xfrm>
          <a:prstGeom prst="rect">
            <a:avLst/>
          </a:prstGeom>
          <a:noFill/>
          <a:ln w="19050">
            <a:noFill/>
            <a:miter lim="800000"/>
            <a:headEnd/>
            <a:tailEnd/>
          </a:ln>
          <a:effectLst/>
        </p:spPr>
        <p:txBody>
          <a:bodyPr wrap="none">
            <a:prstTxWarp prst="textNoShape">
              <a:avLst/>
            </a:prstTxWarp>
            <a:spAutoFit/>
          </a:bodyPr>
          <a:lstStyle/>
          <a:p>
            <a:r>
              <a:rPr lang="en-US" sz="1400" b="1" u="none" dirty="0">
                <a:solidFill>
                  <a:prstClr val="black"/>
                </a:solidFill>
                <a:ea typeface="ＭＳ Ｐゴシック" charset="-128"/>
              </a:rPr>
              <a:t>Hydrogen</a:t>
            </a:r>
          </a:p>
        </p:txBody>
      </p:sp>
      <p:sp>
        <p:nvSpPr>
          <p:cNvPr id="345126" name="Rectangle 38"/>
          <p:cNvSpPr>
            <a:spLocks noChangeArrowheads="1"/>
          </p:cNvSpPr>
          <p:nvPr/>
        </p:nvSpPr>
        <p:spPr bwMode="auto">
          <a:xfrm>
            <a:off x="1677988" y="5597525"/>
            <a:ext cx="677862" cy="304800"/>
          </a:xfrm>
          <a:prstGeom prst="rect">
            <a:avLst/>
          </a:prstGeom>
          <a:noFill/>
          <a:ln w="19050">
            <a:noFill/>
            <a:miter lim="800000"/>
            <a:headEnd/>
            <a:tailEnd/>
          </a:ln>
          <a:effectLst/>
        </p:spPr>
        <p:txBody>
          <a:bodyPr wrap="none">
            <a:prstTxWarp prst="textNoShape">
              <a:avLst/>
            </a:prstTxWarp>
            <a:spAutoFit/>
          </a:bodyPr>
          <a:lstStyle/>
          <a:p>
            <a:r>
              <a:rPr lang="en-US" sz="1400" b="1" u="none" dirty="0">
                <a:solidFill>
                  <a:prstClr val="black"/>
                </a:solidFill>
                <a:ea typeface="ＭＳ Ｐゴシック" charset="-128"/>
              </a:rPr>
              <a:t>Water</a:t>
            </a:r>
          </a:p>
        </p:txBody>
      </p:sp>
      <p:sp>
        <p:nvSpPr>
          <p:cNvPr id="39" name="Rectangle 3"/>
          <p:cNvSpPr>
            <a:spLocks noChangeArrowheads="1"/>
          </p:cNvSpPr>
          <p:nvPr/>
        </p:nvSpPr>
        <p:spPr bwMode="auto">
          <a:xfrm>
            <a:off x="8045450" y="6584950"/>
            <a:ext cx="109855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u="none" dirty="0">
                <a:solidFill>
                  <a:prstClr val="black"/>
                </a:solidFill>
                <a:latin typeface="Calibri" charset="0"/>
                <a:ea typeface="ＭＳ Ｐゴシック" charset="-128"/>
              </a:rPr>
              <a:t>Fig. 3-4 p. 55</a:t>
            </a:r>
          </a:p>
        </p:txBody>
      </p:sp>
      <p:pic>
        <p:nvPicPr>
          <p:cNvPr id="40" name="Picture 1" descr="cl.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591343" y="6114257"/>
            <a:ext cx="1889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01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0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50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5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5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51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51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51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5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195" y="3392384"/>
            <a:ext cx="3733800" cy="1163395"/>
          </a:xfrm>
          <a:prstGeom prst="rect">
            <a:avLst/>
          </a:prstGeom>
          <a:solidFill>
            <a:srgbClr val="996633"/>
          </a:solidFill>
        </p:spPr>
        <p:txBody>
          <a:bodyPr wrap="square">
            <a:spAutoFit/>
          </a:bodyPr>
          <a:lstStyle/>
          <a:p>
            <a:pPr marL="342900" indent="-342900">
              <a:lnSpc>
                <a:spcPct val="90000"/>
              </a:lnSpc>
              <a:spcBef>
                <a:spcPct val="20000"/>
              </a:spcBef>
              <a:buClr>
                <a:srgbClr val="E3E3FF"/>
              </a:buClr>
              <a:buFontTx/>
              <a:buChar char="•"/>
              <a:defRPr/>
            </a:pPr>
            <a:r>
              <a:rPr lang="en-US" altLang="en-US" sz="2400" u="none" dirty="0"/>
              <a:t>limit the makeup of an ecological </a:t>
            </a:r>
            <a:r>
              <a:rPr lang="en-US" altLang="en-US" sz="2400" u="none" dirty="0" smtClean="0"/>
              <a:t>community</a:t>
            </a:r>
            <a:endParaRPr lang="en-US" sz="2400" u="none" kern="0" dirty="0" smtClean="0">
              <a:solidFill>
                <a:schemeClr val="tx1"/>
              </a:solidFill>
              <a:latin typeface="Arial"/>
            </a:endParaRPr>
          </a:p>
          <a:p>
            <a:pPr marL="342900" indent="-342900">
              <a:lnSpc>
                <a:spcPct val="90000"/>
              </a:lnSpc>
              <a:spcBef>
                <a:spcPct val="20000"/>
              </a:spcBef>
              <a:buClr>
                <a:srgbClr val="E3E3FF"/>
              </a:buClr>
              <a:buFontTx/>
              <a:buChar char="•"/>
              <a:defRPr/>
            </a:pPr>
            <a:r>
              <a:rPr lang="en-US" sz="2400" u="none" kern="0" dirty="0" smtClean="0">
                <a:solidFill>
                  <a:schemeClr val="tx1"/>
                </a:solidFill>
                <a:latin typeface="Arial"/>
              </a:rPr>
              <a:t>Ex-Phosphorus in Soil  </a:t>
            </a:r>
            <a:endParaRPr lang="en-US" sz="2400" u="none" kern="0" dirty="0">
              <a:solidFill>
                <a:schemeClr val="tx1"/>
              </a:solidFill>
              <a:latin typeface="Arial"/>
            </a:endParaRP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639" y="1815556"/>
            <a:ext cx="5006361" cy="481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348" y="2163400"/>
            <a:ext cx="21526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Text Box 17"/>
          <p:cNvSpPr txBox="1">
            <a:spLocks noChangeArrowheads="1"/>
          </p:cNvSpPr>
          <p:nvPr/>
        </p:nvSpPr>
        <p:spPr bwMode="auto">
          <a:xfrm>
            <a:off x="6970712" y="2196738"/>
            <a:ext cx="1766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dirty="0">
                <a:solidFill>
                  <a:schemeClr val="tx1"/>
                </a:solidFill>
              </a:rPr>
              <a:t>Aquatic Life Zones</a:t>
            </a:r>
          </a:p>
        </p:txBody>
      </p:sp>
      <p:sp>
        <p:nvSpPr>
          <p:cNvPr id="21511" name="Text Box 18"/>
          <p:cNvSpPr txBox="1">
            <a:spLocks noChangeArrowheads="1"/>
          </p:cNvSpPr>
          <p:nvPr/>
        </p:nvSpPr>
        <p:spPr bwMode="auto">
          <a:xfrm>
            <a:off x="4213936" y="3886200"/>
            <a:ext cx="2293937"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marL="114300" indent="-114300"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spcAft>
                <a:spcPts val="600"/>
              </a:spcAft>
            </a:pPr>
            <a:r>
              <a:rPr lang="en-US" altLang="en-US" sz="1400" b="1" u="none" dirty="0">
                <a:solidFill>
                  <a:schemeClr val="tx1"/>
                </a:solidFill>
              </a:rPr>
              <a:t>• Sunlight</a:t>
            </a:r>
          </a:p>
          <a:p>
            <a:pPr>
              <a:spcAft>
                <a:spcPts val="600"/>
              </a:spcAft>
            </a:pPr>
            <a:r>
              <a:rPr lang="en-US" altLang="en-US" sz="1400" b="1" u="none" dirty="0">
                <a:solidFill>
                  <a:schemeClr val="tx1"/>
                </a:solidFill>
              </a:rPr>
              <a:t>• Temperature</a:t>
            </a:r>
          </a:p>
          <a:p>
            <a:pPr>
              <a:spcAft>
                <a:spcPts val="600"/>
              </a:spcAft>
            </a:pPr>
            <a:r>
              <a:rPr lang="en-US" altLang="en-US" sz="1400" b="1" u="none" dirty="0">
                <a:solidFill>
                  <a:schemeClr val="tx1"/>
                </a:solidFill>
              </a:rPr>
              <a:t>• Precipitation</a:t>
            </a:r>
          </a:p>
          <a:p>
            <a:pPr>
              <a:spcAft>
                <a:spcPts val="600"/>
              </a:spcAft>
            </a:pPr>
            <a:r>
              <a:rPr lang="en-US" altLang="en-US" sz="1400" b="1" u="none" dirty="0">
                <a:solidFill>
                  <a:schemeClr val="tx1"/>
                </a:solidFill>
              </a:rPr>
              <a:t>• Wind</a:t>
            </a:r>
          </a:p>
          <a:p>
            <a:pPr>
              <a:spcAft>
                <a:spcPts val="600"/>
              </a:spcAft>
            </a:pPr>
            <a:r>
              <a:rPr lang="en-US" altLang="en-US" sz="1400" b="1" u="none" dirty="0">
                <a:solidFill>
                  <a:schemeClr val="tx1"/>
                </a:solidFill>
              </a:rPr>
              <a:t>• Latitude </a:t>
            </a:r>
            <a:r>
              <a:rPr lang="en-US" altLang="en-US" sz="1400" u="none" dirty="0">
                <a:solidFill>
                  <a:schemeClr val="tx1"/>
                </a:solidFill>
              </a:rPr>
              <a:t>(distance from equator)</a:t>
            </a:r>
          </a:p>
          <a:p>
            <a:pPr>
              <a:spcAft>
                <a:spcPts val="600"/>
              </a:spcAft>
            </a:pPr>
            <a:r>
              <a:rPr lang="en-US" altLang="en-US" sz="1400" b="1" u="none" dirty="0">
                <a:solidFill>
                  <a:schemeClr val="tx1"/>
                </a:solidFill>
              </a:rPr>
              <a:t>• Altitude </a:t>
            </a:r>
            <a:r>
              <a:rPr lang="en-US" altLang="en-US" sz="1400" u="none" dirty="0">
                <a:solidFill>
                  <a:schemeClr val="tx1"/>
                </a:solidFill>
              </a:rPr>
              <a:t>(distance above sea level)</a:t>
            </a:r>
          </a:p>
          <a:p>
            <a:pPr>
              <a:spcAft>
                <a:spcPts val="600"/>
              </a:spcAft>
            </a:pPr>
            <a:r>
              <a:rPr lang="en-US" altLang="en-US" sz="1400" b="1" u="none" dirty="0">
                <a:solidFill>
                  <a:schemeClr val="tx1"/>
                </a:solidFill>
              </a:rPr>
              <a:t>• Fire frequency</a:t>
            </a:r>
          </a:p>
          <a:p>
            <a:pPr>
              <a:spcAft>
                <a:spcPts val="600"/>
              </a:spcAft>
            </a:pPr>
            <a:r>
              <a:rPr lang="en-US" altLang="en-US" sz="1400" b="1" u="none" dirty="0">
                <a:solidFill>
                  <a:schemeClr val="tx1"/>
                </a:solidFill>
              </a:rPr>
              <a:t>• Soil</a:t>
            </a:r>
          </a:p>
        </p:txBody>
      </p:sp>
      <p:sp>
        <p:nvSpPr>
          <p:cNvPr id="21512" name="Text Box 19"/>
          <p:cNvSpPr txBox="1">
            <a:spLocks noChangeArrowheads="1"/>
          </p:cNvSpPr>
          <p:nvPr/>
        </p:nvSpPr>
        <p:spPr bwMode="auto">
          <a:xfrm>
            <a:off x="6770537" y="4072731"/>
            <a:ext cx="2074863"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marL="114300" indent="-114300"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spcAft>
                <a:spcPts val="600"/>
              </a:spcAft>
            </a:pPr>
            <a:r>
              <a:rPr lang="en-US" altLang="en-US" sz="1400" b="1" u="none" dirty="0">
                <a:solidFill>
                  <a:schemeClr val="tx1"/>
                </a:solidFill>
              </a:rPr>
              <a:t>• Light penetration</a:t>
            </a:r>
          </a:p>
          <a:p>
            <a:pPr>
              <a:spcAft>
                <a:spcPts val="600"/>
              </a:spcAft>
            </a:pPr>
            <a:r>
              <a:rPr lang="en-US" altLang="en-US" sz="1400" b="1" u="none" dirty="0">
                <a:solidFill>
                  <a:schemeClr val="tx1"/>
                </a:solidFill>
              </a:rPr>
              <a:t>• Water currents</a:t>
            </a:r>
          </a:p>
          <a:p>
            <a:pPr>
              <a:spcAft>
                <a:spcPts val="600"/>
              </a:spcAft>
            </a:pPr>
            <a:r>
              <a:rPr lang="en-US" altLang="en-US" sz="1400" b="1" u="none" dirty="0">
                <a:solidFill>
                  <a:schemeClr val="tx1"/>
                </a:solidFill>
              </a:rPr>
              <a:t>• Dissolved nutrient concentrations </a:t>
            </a:r>
            <a:r>
              <a:rPr lang="en-US" altLang="en-US" sz="1400" u="none" dirty="0">
                <a:solidFill>
                  <a:schemeClr val="tx1"/>
                </a:solidFill>
              </a:rPr>
              <a:t>(especially N and P)</a:t>
            </a:r>
          </a:p>
          <a:p>
            <a:pPr>
              <a:spcAft>
                <a:spcPts val="600"/>
              </a:spcAft>
            </a:pPr>
            <a:r>
              <a:rPr lang="en-US" altLang="en-US" sz="1400" b="1" u="none" dirty="0">
                <a:solidFill>
                  <a:schemeClr val="tx1"/>
                </a:solidFill>
              </a:rPr>
              <a:t>• Suspended solids</a:t>
            </a:r>
          </a:p>
          <a:p>
            <a:pPr>
              <a:spcAft>
                <a:spcPts val="600"/>
              </a:spcAft>
            </a:pPr>
            <a:r>
              <a:rPr lang="en-US" altLang="en-US" sz="1400" b="1" u="none" dirty="0">
                <a:solidFill>
                  <a:schemeClr val="tx1"/>
                </a:solidFill>
              </a:rPr>
              <a:t>• Salinity</a:t>
            </a:r>
          </a:p>
          <a:p>
            <a:pPr>
              <a:spcAft>
                <a:spcPts val="600"/>
              </a:spcAft>
            </a:pPr>
            <a:endParaRPr lang="en-US" altLang="en-US" sz="1400" b="1" u="none" dirty="0">
              <a:solidFill>
                <a:schemeClr val="tx1"/>
              </a:solidFill>
            </a:endParaRPr>
          </a:p>
        </p:txBody>
      </p:sp>
      <p:sp>
        <p:nvSpPr>
          <p:cNvPr id="4" name="Rectangle 3"/>
          <p:cNvSpPr/>
          <p:nvPr/>
        </p:nvSpPr>
        <p:spPr>
          <a:xfrm>
            <a:off x="290508" y="304800"/>
            <a:ext cx="3158200" cy="1631216"/>
          </a:xfrm>
          <a:prstGeom prst="rect">
            <a:avLst/>
          </a:prstGeom>
          <a:solidFill>
            <a:srgbClr val="92D050"/>
          </a:solidFill>
        </p:spPr>
        <p:txBody>
          <a:bodyPr wrap="square">
            <a:spAutoFit/>
          </a:bodyPr>
          <a:lstStyle/>
          <a:p>
            <a:r>
              <a:rPr lang="en-US" dirty="0"/>
              <a:t>Carrying Capacity</a:t>
            </a:r>
          </a:p>
          <a:p>
            <a:r>
              <a:rPr lang="en-US" u="none" dirty="0"/>
              <a:t># of organisms of different species that can be supported by that environment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65" y="2687523"/>
            <a:ext cx="4149720" cy="56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webquest.hawaii.edu/kahihi/sciencedictionary/images/capacit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599" y="126195"/>
            <a:ext cx="2469315" cy="1684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61264" y="1927988"/>
            <a:ext cx="9128125" cy="4733925"/>
            <a:chOff x="10" y="673"/>
            <a:chExt cx="5750" cy="2982"/>
          </a:xfrm>
        </p:grpSpPr>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 y="1286"/>
              <a:ext cx="5535" cy="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p:cNvSpPr>
              <a:spLocks noChangeArrowheads="1"/>
            </p:cNvSpPr>
            <p:nvPr/>
          </p:nvSpPr>
          <p:spPr bwMode="auto">
            <a:xfrm>
              <a:off x="240" y="1367"/>
              <a:ext cx="5400" cy="167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85" name="Text Box 5"/>
            <p:cNvSpPr txBox="1">
              <a:spLocks noChangeArrowheads="1"/>
            </p:cNvSpPr>
            <p:nvPr/>
          </p:nvSpPr>
          <p:spPr bwMode="auto">
            <a:xfrm rot="-5400000">
              <a:off x="-368" y="2288"/>
              <a:ext cx="9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Population Size</a:t>
              </a:r>
            </a:p>
          </p:txBody>
        </p:sp>
        <p:sp>
          <p:nvSpPr>
            <p:cNvPr id="20486" name="Text Box 6"/>
            <p:cNvSpPr txBox="1">
              <a:spLocks noChangeArrowheads="1"/>
            </p:cNvSpPr>
            <p:nvPr/>
          </p:nvSpPr>
          <p:spPr bwMode="auto">
            <a:xfrm>
              <a:off x="448" y="3463"/>
              <a:ext cx="3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Low </a:t>
              </a:r>
            </a:p>
          </p:txBody>
        </p:sp>
        <p:sp>
          <p:nvSpPr>
            <p:cNvPr id="20487" name="Text Box 7"/>
            <p:cNvSpPr txBox="1">
              <a:spLocks noChangeArrowheads="1"/>
            </p:cNvSpPr>
            <p:nvPr/>
          </p:nvSpPr>
          <p:spPr bwMode="auto">
            <a:xfrm>
              <a:off x="5084" y="3463"/>
              <a:ext cx="3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High </a:t>
              </a:r>
            </a:p>
          </p:txBody>
        </p:sp>
        <p:sp>
          <p:nvSpPr>
            <p:cNvPr id="20488" name="Text Box 8"/>
            <p:cNvSpPr txBox="1">
              <a:spLocks noChangeArrowheads="1"/>
            </p:cNvSpPr>
            <p:nvPr/>
          </p:nvSpPr>
          <p:spPr bwMode="auto">
            <a:xfrm>
              <a:off x="2554" y="3463"/>
              <a:ext cx="7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Temperature</a:t>
              </a:r>
            </a:p>
          </p:txBody>
        </p:sp>
        <p:sp>
          <p:nvSpPr>
            <p:cNvPr id="20489" name="Text Box 9"/>
            <p:cNvSpPr txBox="1">
              <a:spLocks noChangeArrowheads="1"/>
            </p:cNvSpPr>
            <p:nvPr/>
          </p:nvSpPr>
          <p:spPr bwMode="auto">
            <a:xfrm>
              <a:off x="238" y="3042"/>
              <a:ext cx="583"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200" u="none">
                  <a:solidFill>
                    <a:schemeClr val="tx1"/>
                  </a:solidFill>
                </a:rPr>
                <a:t>Zone of</a:t>
              </a:r>
            </a:p>
            <a:p>
              <a:pPr algn="ctr">
                <a:lnSpc>
                  <a:spcPct val="90000"/>
                </a:lnSpc>
              </a:pPr>
              <a:r>
                <a:rPr lang="en-US" altLang="en-US" sz="1200" u="none">
                  <a:solidFill>
                    <a:schemeClr val="tx1"/>
                  </a:solidFill>
                </a:rPr>
                <a:t>intolerance</a:t>
              </a:r>
              <a:endParaRPr lang="en-US" altLang="en-US" sz="1400" b="1" u="none">
                <a:solidFill>
                  <a:schemeClr val="tx1"/>
                </a:solidFill>
              </a:endParaRPr>
            </a:p>
          </p:txBody>
        </p:sp>
        <p:sp>
          <p:nvSpPr>
            <p:cNvPr id="20490" name="Text Box 10"/>
            <p:cNvSpPr txBox="1">
              <a:spLocks noChangeArrowheads="1"/>
            </p:cNvSpPr>
            <p:nvPr/>
          </p:nvSpPr>
          <p:spPr bwMode="auto">
            <a:xfrm>
              <a:off x="780" y="3042"/>
              <a:ext cx="94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200" u="none">
                  <a:solidFill>
                    <a:schemeClr val="tx1"/>
                  </a:solidFill>
                </a:rPr>
                <a:t>Zone of</a:t>
              </a:r>
            </a:p>
            <a:p>
              <a:pPr algn="ctr">
                <a:lnSpc>
                  <a:spcPct val="90000"/>
                </a:lnSpc>
              </a:pPr>
              <a:r>
                <a:rPr lang="en-US" altLang="en-US" sz="1200" u="none">
                  <a:solidFill>
                    <a:schemeClr val="tx1"/>
                  </a:solidFill>
                </a:rPr>
                <a:t>physiological stress</a:t>
              </a:r>
              <a:endParaRPr lang="en-US" altLang="en-US" sz="1200" b="1" u="none">
                <a:solidFill>
                  <a:schemeClr val="tx1"/>
                </a:solidFill>
              </a:endParaRPr>
            </a:p>
          </p:txBody>
        </p:sp>
        <p:sp>
          <p:nvSpPr>
            <p:cNvPr id="20491" name="Text Box 11"/>
            <p:cNvSpPr txBox="1">
              <a:spLocks noChangeArrowheads="1"/>
            </p:cNvSpPr>
            <p:nvPr/>
          </p:nvSpPr>
          <p:spPr bwMode="auto">
            <a:xfrm>
              <a:off x="2547" y="3042"/>
              <a:ext cx="77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200" u="none">
                  <a:solidFill>
                    <a:schemeClr val="tx1"/>
                  </a:solidFill>
                </a:rPr>
                <a:t>Optimum range</a:t>
              </a:r>
              <a:endParaRPr lang="en-US" altLang="en-US" sz="1200" b="1" u="none">
                <a:solidFill>
                  <a:schemeClr val="tx1"/>
                </a:solidFill>
              </a:endParaRPr>
            </a:p>
          </p:txBody>
        </p:sp>
        <p:sp>
          <p:nvSpPr>
            <p:cNvPr id="20492" name="Text Box 12"/>
            <p:cNvSpPr txBox="1">
              <a:spLocks noChangeArrowheads="1"/>
            </p:cNvSpPr>
            <p:nvPr/>
          </p:nvSpPr>
          <p:spPr bwMode="auto">
            <a:xfrm>
              <a:off x="4146" y="3042"/>
              <a:ext cx="94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200" u="none">
                  <a:solidFill>
                    <a:schemeClr val="tx1"/>
                  </a:solidFill>
                </a:rPr>
                <a:t>Zone of</a:t>
              </a:r>
            </a:p>
            <a:p>
              <a:pPr algn="ctr">
                <a:lnSpc>
                  <a:spcPct val="90000"/>
                </a:lnSpc>
              </a:pPr>
              <a:r>
                <a:rPr lang="en-US" altLang="en-US" sz="1200" u="none">
                  <a:solidFill>
                    <a:schemeClr val="tx1"/>
                  </a:solidFill>
                </a:rPr>
                <a:t>physiological stress</a:t>
              </a:r>
              <a:endParaRPr lang="en-US" altLang="en-US" sz="1200" b="1" u="none">
                <a:solidFill>
                  <a:schemeClr val="tx1"/>
                </a:solidFill>
              </a:endParaRPr>
            </a:p>
          </p:txBody>
        </p:sp>
        <p:sp>
          <p:nvSpPr>
            <p:cNvPr id="20493" name="Text Box 13"/>
            <p:cNvSpPr txBox="1">
              <a:spLocks noChangeArrowheads="1"/>
            </p:cNvSpPr>
            <p:nvPr/>
          </p:nvSpPr>
          <p:spPr bwMode="auto">
            <a:xfrm>
              <a:off x="5054" y="3042"/>
              <a:ext cx="583"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200" u="none">
                  <a:solidFill>
                    <a:schemeClr val="tx1"/>
                  </a:solidFill>
                </a:rPr>
                <a:t>Zone of</a:t>
              </a:r>
            </a:p>
            <a:p>
              <a:pPr algn="ctr">
                <a:lnSpc>
                  <a:spcPct val="90000"/>
                </a:lnSpc>
              </a:pPr>
              <a:r>
                <a:rPr lang="en-US" altLang="en-US" sz="1200" u="none">
                  <a:solidFill>
                    <a:schemeClr val="tx1"/>
                  </a:solidFill>
                </a:rPr>
                <a:t>intolerance</a:t>
              </a:r>
              <a:endParaRPr lang="en-US" altLang="en-US" sz="1400" b="1" u="none">
                <a:solidFill>
                  <a:schemeClr val="tx1"/>
                </a:solidFill>
              </a:endParaRPr>
            </a:p>
          </p:txBody>
        </p:sp>
        <p:sp>
          <p:nvSpPr>
            <p:cNvPr id="20494" name="Text Box 14"/>
            <p:cNvSpPr txBox="1">
              <a:spLocks noChangeArrowheads="1"/>
            </p:cNvSpPr>
            <p:nvPr/>
          </p:nvSpPr>
          <p:spPr bwMode="auto">
            <a:xfrm>
              <a:off x="253" y="1057"/>
              <a:ext cx="63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u="none" dirty="0">
                  <a:solidFill>
                    <a:schemeClr val="tx1"/>
                  </a:solidFill>
                </a:rPr>
                <a:t>No</a:t>
              </a:r>
            </a:p>
            <a:p>
              <a:pPr algn="ctr">
                <a:lnSpc>
                  <a:spcPct val="90000"/>
                </a:lnSpc>
              </a:pPr>
              <a:r>
                <a:rPr lang="en-US" altLang="en-US" sz="1400" u="none" dirty="0">
                  <a:solidFill>
                    <a:schemeClr val="tx1"/>
                  </a:solidFill>
                </a:rPr>
                <a:t>organisms</a:t>
              </a:r>
            </a:p>
          </p:txBody>
        </p:sp>
        <p:sp>
          <p:nvSpPr>
            <p:cNvPr id="20495" name="Text Box 15"/>
            <p:cNvSpPr txBox="1">
              <a:spLocks noChangeArrowheads="1"/>
            </p:cNvSpPr>
            <p:nvPr/>
          </p:nvSpPr>
          <p:spPr bwMode="auto">
            <a:xfrm>
              <a:off x="925" y="1057"/>
              <a:ext cx="63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u="none">
                  <a:solidFill>
                    <a:schemeClr val="tx1"/>
                  </a:solidFill>
                </a:rPr>
                <a:t>Few</a:t>
              </a:r>
            </a:p>
            <a:p>
              <a:pPr algn="ctr">
                <a:lnSpc>
                  <a:spcPct val="90000"/>
                </a:lnSpc>
              </a:pPr>
              <a:r>
                <a:rPr lang="en-US" altLang="en-US" sz="1400" u="none">
                  <a:solidFill>
                    <a:schemeClr val="tx1"/>
                  </a:solidFill>
                </a:rPr>
                <a:t>organisms</a:t>
              </a:r>
            </a:p>
          </p:txBody>
        </p:sp>
        <p:sp>
          <p:nvSpPr>
            <p:cNvPr id="20496" name="Text Box 16"/>
            <p:cNvSpPr txBox="1">
              <a:spLocks noChangeArrowheads="1"/>
            </p:cNvSpPr>
            <p:nvPr/>
          </p:nvSpPr>
          <p:spPr bwMode="auto">
            <a:xfrm>
              <a:off x="539" y="673"/>
              <a:ext cx="69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u="none" dirty="0">
                  <a:solidFill>
                    <a:schemeClr val="tx1"/>
                  </a:solidFill>
                </a:rPr>
                <a:t>Lower limit</a:t>
              </a:r>
            </a:p>
            <a:p>
              <a:pPr algn="ctr">
                <a:lnSpc>
                  <a:spcPct val="90000"/>
                </a:lnSpc>
              </a:pPr>
              <a:r>
                <a:rPr lang="en-US" altLang="en-US" sz="1400" u="none" dirty="0">
                  <a:solidFill>
                    <a:schemeClr val="tx1"/>
                  </a:solidFill>
                </a:rPr>
                <a:t>of tolerance</a:t>
              </a:r>
            </a:p>
          </p:txBody>
        </p:sp>
        <p:sp>
          <p:nvSpPr>
            <p:cNvPr id="20497" name="Line 17"/>
            <p:cNvSpPr>
              <a:spLocks noChangeShapeType="1"/>
            </p:cNvSpPr>
            <p:nvPr/>
          </p:nvSpPr>
          <p:spPr bwMode="auto">
            <a:xfrm>
              <a:off x="888" y="983"/>
              <a:ext cx="0" cy="4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8" name="Text Box 18"/>
            <p:cNvSpPr txBox="1">
              <a:spLocks noChangeArrowheads="1"/>
            </p:cNvSpPr>
            <p:nvPr/>
          </p:nvSpPr>
          <p:spPr bwMode="auto">
            <a:xfrm>
              <a:off x="2214" y="1178"/>
              <a:ext cx="1351"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u="none">
                  <a:solidFill>
                    <a:schemeClr val="tx1"/>
                  </a:solidFill>
                </a:rPr>
                <a:t>Abundance of organisms</a:t>
              </a:r>
            </a:p>
          </p:txBody>
        </p:sp>
        <p:sp>
          <p:nvSpPr>
            <p:cNvPr id="20499" name="Text Box 19"/>
            <p:cNvSpPr txBox="1">
              <a:spLocks noChangeArrowheads="1"/>
            </p:cNvSpPr>
            <p:nvPr/>
          </p:nvSpPr>
          <p:spPr bwMode="auto">
            <a:xfrm>
              <a:off x="4365" y="1057"/>
              <a:ext cx="63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u="none">
                  <a:solidFill>
                    <a:schemeClr val="tx1"/>
                  </a:solidFill>
                </a:rPr>
                <a:t>Few</a:t>
              </a:r>
            </a:p>
            <a:p>
              <a:pPr algn="ctr">
                <a:lnSpc>
                  <a:spcPct val="90000"/>
                </a:lnSpc>
              </a:pPr>
              <a:r>
                <a:rPr lang="en-US" altLang="en-US" sz="1400" u="none">
                  <a:solidFill>
                    <a:schemeClr val="tx1"/>
                  </a:solidFill>
                </a:rPr>
                <a:t>organisms</a:t>
              </a:r>
            </a:p>
          </p:txBody>
        </p:sp>
        <p:sp>
          <p:nvSpPr>
            <p:cNvPr id="20500" name="Text Box 20"/>
            <p:cNvSpPr txBox="1">
              <a:spLocks noChangeArrowheads="1"/>
            </p:cNvSpPr>
            <p:nvPr/>
          </p:nvSpPr>
          <p:spPr bwMode="auto">
            <a:xfrm>
              <a:off x="5037" y="1057"/>
              <a:ext cx="63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u="none">
                  <a:solidFill>
                    <a:schemeClr val="tx1"/>
                  </a:solidFill>
                </a:rPr>
                <a:t>No</a:t>
              </a:r>
            </a:p>
            <a:p>
              <a:pPr algn="ctr">
                <a:lnSpc>
                  <a:spcPct val="90000"/>
                </a:lnSpc>
              </a:pPr>
              <a:r>
                <a:rPr lang="en-US" altLang="en-US" sz="1400" u="none">
                  <a:solidFill>
                    <a:schemeClr val="tx1"/>
                  </a:solidFill>
                </a:rPr>
                <a:t>organisms</a:t>
              </a:r>
            </a:p>
          </p:txBody>
        </p:sp>
        <p:sp>
          <p:nvSpPr>
            <p:cNvPr id="20501" name="Text Box 21"/>
            <p:cNvSpPr txBox="1">
              <a:spLocks noChangeArrowheads="1"/>
            </p:cNvSpPr>
            <p:nvPr/>
          </p:nvSpPr>
          <p:spPr bwMode="auto">
            <a:xfrm>
              <a:off x="4651" y="673"/>
              <a:ext cx="69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u="none">
                  <a:solidFill>
                    <a:schemeClr val="tx1"/>
                  </a:solidFill>
                </a:rPr>
                <a:t>Upper limit</a:t>
              </a:r>
            </a:p>
            <a:p>
              <a:pPr algn="ctr">
                <a:lnSpc>
                  <a:spcPct val="90000"/>
                </a:lnSpc>
              </a:pPr>
              <a:r>
                <a:rPr lang="en-US" altLang="en-US" sz="1400" u="none">
                  <a:solidFill>
                    <a:schemeClr val="tx1"/>
                  </a:solidFill>
                </a:rPr>
                <a:t>of tolerance</a:t>
              </a:r>
            </a:p>
          </p:txBody>
        </p:sp>
        <p:sp>
          <p:nvSpPr>
            <p:cNvPr id="20502" name="Line 22"/>
            <p:cNvSpPr>
              <a:spLocks noChangeShapeType="1"/>
            </p:cNvSpPr>
            <p:nvPr/>
          </p:nvSpPr>
          <p:spPr bwMode="auto">
            <a:xfrm>
              <a:off x="5000" y="983"/>
              <a:ext cx="0" cy="4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3" name="Rectangle 2"/>
          <p:cNvSpPr txBox="1">
            <a:spLocks noChangeArrowheads="1"/>
          </p:cNvSpPr>
          <p:nvPr/>
        </p:nvSpPr>
        <p:spPr bwMode="auto">
          <a:xfrm>
            <a:off x="60470" y="200054"/>
            <a:ext cx="3276600" cy="1727933"/>
          </a:xfrm>
          <a:prstGeom prst="rect">
            <a:avLst/>
          </a:prstGeom>
          <a:solidFill>
            <a:schemeClr val="accent1">
              <a:lumMod val="9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sng" strike="noStrike" kern="0" cap="none" spc="0" normalizeH="0" baseline="0" noProof="0" dirty="0" smtClean="0">
              <a:ln>
                <a:noFill/>
              </a:ln>
              <a:solidFill>
                <a:srgbClr val="000000"/>
              </a:solidFill>
              <a:effectLst/>
              <a:uLnTx/>
              <a:uFillTx/>
              <a:latin typeface="Tahoma"/>
            </a:endParaRPr>
          </a:p>
          <a:p>
            <a:pPr lvl="0" eaLnBrk="1" hangingPunct="1">
              <a:defRPr/>
            </a:pPr>
            <a:endParaRPr lang="en-US" sz="2800" u="none" kern="0" dirty="0" smtClean="0">
              <a:solidFill>
                <a:srgbClr val="000000"/>
              </a:solidFill>
              <a:effectLst/>
              <a:latin typeface="Tahoma"/>
            </a:endParaRPr>
          </a:p>
          <a:p>
            <a:pPr lvl="0" eaLnBrk="1" hangingPunct="1">
              <a:defRPr/>
            </a:pPr>
            <a:endParaRPr lang="en-US" sz="2400" u="none" kern="0" dirty="0" smtClean="0">
              <a:solidFill>
                <a:srgbClr val="000000"/>
              </a:solidFill>
              <a:effectLst/>
              <a:latin typeface="Tahoma"/>
            </a:endParaRPr>
          </a:p>
          <a:p>
            <a:pPr lvl="0" eaLnBrk="1" hangingPunct="1">
              <a:defRPr/>
            </a:pPr>
            <a:endParaRPr lang="en-US" sz="2400" u="none" kern="0" dirty="0">
              <a:solidFill>
                <a:srgbClr val="000000"/>
              </a:solidFill>
              <a:effectLst/>
              <a:latin typeface="Tahoma"/>
            </a:endParaRPr>
          </a:p>
          <a:p>
            <a:pPr lvl="0" eaLnBrk="1" hangingPunct="1">
              <a:defRPr/>
            </a:pPr>
            <a:endParaRPr lang="en-US" sz="2400" u="none" kern="0" dirty="0" smtClean="0">
              <a:solidFill>
                <a:srgbClr val="000000"/>
              </a:solidFill>
              <a:effectLst/>
              <a:latin typeface="Tahoma"/>
            </a:endParaRPr>
          </a:p>
          <a:p>
            <a:pPr lvl="0" eaLnBrk="1" hangingPunct="1">
              <a:defRPr/>
            </a:pPr>
            <a:r>
              <a:rPr lang="en-US" sz="2400" u="none" kern="0" dirty="0" smtClean="0">
                <a:solidFill>
                  <a:srgbClr val="000000"/>
                </a:solidFill>
                <a:effectLst/>
                <a:latin typeface="Tahoma"/>
              </a:rPr>
              <a:t>Range </a:t>
            </a:r>
            <a:r>
              <a:rPr lang="en-US" sz="2400" u="none" kern="0" dirty="0">
                <a:solidFill>
                  <a:srgbClr val="000000"/>
                </a:solidFill>
                <a:effectLst/>
                <a:latin typeface="Tahoma"/>
              </a:rPr>
              <a:t>of Tolerance </a:t>
            </a:r>
            <a:br>
              <a:rPr lang="en-US" sz="2400" u="none" kern="0" dirty="0">
                <a:solidFill>
                  <a:srgbClr val="000000"/>
                </a:solidFill>
                <a:effectLst/>
                <a:latin typeface="Tahoma"/>
              </a:rPr>
            </a:br>
            <a:r>
              <a:rPr lang="en-US" sz="2400" u="none" kern="0" dirty="0">
                <a:solidFill>
                  <a:srgbClr val="000000"/>
                </a:solidFill>
                <a:effectLst/>
                <a:latin typeface="Tahoma"/>
              </a:rPr>
              <a:t>(Law of Tolerance</a:t>
            </a:r>
            <a:r>
              <a:rPr lang="en-US" sz="2400" u="none" kern="0" dirty="0" smtClean="0">
                <a:solidFill>
                  <a:srgbClr val="000000"/>
                </a:solidFill>
                <a:effectLst/>
                <a:latin typeface="Tahoma"/>
              </a:rPr>
              <a:t>)</a:t>
            </a:r>
          </a:p>
          <a:p>
            <a:pPr eaLnBrk="1" hangingPunct="1">
              <a:defRPr/>
            </a:pPr>
            <a:r>
              <a:rPr lang="en-US" sz="2000" u="none" kern="0" dirty="0">
                <a:solidFill>
                  <a:srgbClr val="000000"/>
                </a:solidFill>
                <a:effectLst/>
                <a:latin typeface="Tahoma"/>
              </a:rPr>
              <a:t>ability to survive any particular limiting factor</a:t>
            </a:r>
          </a:p>
          <a:p>
            <a:pPr lvl="0" eaLnBrk="1" hangingPunct="1">
              <a:defRPr/>
            </a:pPr>
            <a:r>
              <a:rPr lang="en-US" sz="2400" u="none" kern="0" dirty="0">
                <a:solidFill>
                  <a:srgbClr val="000000"/>
                </a:solidFill>
                <a:effectLst/>
                <a:latin typeface="Tahoma"/>
              </a:rPr>
              <a:t/>
            </a:r>
            <a:br>
              <a:rPr lang="en-US" sz="2400" u="none" kern="0" dirty="0">
                <a:solidFill>
                  <a:srgbClr val="000000"/>
                </a:solidFill>
                <a:effectLst/>
                <a:latin typeface="Tahoma"/>
              </a:rPr>
            </a:br>
            <a:endParaRPr lang="en-US" sz="2400" u="none" kern="0" dirty="0">
              <a:solidFill>
                <a:srgbClr val="000000"/>
              </a:solidFill>
              <a:effectLst/>
              <a:latin typeface="Tahoma"/>
            </a:endParaRPr>
          </a:p>
          <a:p>
            <a:pPr lvl="0" eaLnBrk="1" hangingPunct="1">
              <a:defRPr/>
            </a:pPr>
            <a:endParaRPr lang="en-US" sz="2800" u="none" kern="0" dirty="0">
              <a:solidFill>
                <a:srgbClr val="000000"/>
              </a:solidFill>
              <a:effectLst/>
              <a:latin typeface="Tahoma"/>
            </a:endParaRPr>
          </a:p>
          <a:p>
            <a:pPr lvl="0" eaLnBrk="1" hangingPunct="1">
              <a:defRPr/>
            </a:pPr>
            <a:endParaRPr lang="en-US" sz="2800" u="none" kern="0" dirty="0" smtClean="0">
              <a:solidFill>
                <a:srgbClr val="000000"/>
              </a:solidFill>
              <a:effectLst/>
              <a:latin typeface="Tahoma"/>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000000"/>
              </a:solidFill>
              <a:effectLst/>
              <a:uLnTx/>
              <a:uFillTx/>
              <a:latin typeface="Tahoma"/>
            </a:endParaRPr>
          </a:p>
        </p:txBody>
      </p:sp>
      <p:pic>
        <p:nvPicPr>
          <p:cNvPr id="24" name="Picture 4" descr="MMj0336585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a:xfrm>
            <a:off x="7075808" y="288966"/>
            <a:ext cx="1676400" cy="1196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79805" y="533510"/>
            <a:ext cx="2838888" cy="707886"/>
          </a:xfrm>
          <a:prstGeom prst="rect">
            <a:avLst/>
          </a:prstGeom>
          <a:solidFill>
            <a:schemeClr val="bg1">
              <a:lumMod val="85000"/>
            </a:schemeClr>
          </a:solidFill>
        </p:spPr>
        <p:txBody>
          <a:bodyPr wrap="square" rtlCol="0">
            <a:spAutoFit/>
          </a:bodyPr>
          <a:lstStyle/>
          <a:p>
            <a:pPr algn="ctr"/>
            <a:r>
              <a:rPr lang="en-US" u="none" dirty="0" smtClean="0"/>
              <a:t>Can be a highly tolerant species</a:t>
            </a:r>
            <a:endParaRPr lang="en-US" u="non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sng"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sng" strike="noStrike" cap="none" normalizeH="0" baseline="0" smtClean="0">
            <a:ln>
              <a:noFill/>
            </a:ln>
            <a:solidFill>
              <a:srgbClr val="000000"/>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sng"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sng" strike="noStrike" cap="none" normalizeH="0" baseline="0" smtClean="0">
            <a:ln>
              <a:noFill/>
            </a:ln>
            <a:solidFill>
              <a:srgbClr val="000000"/>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sng"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sng"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2879</TotalTime>
  <Words>2361</Words>
  <Application>Microsoft Office PowerPoint</Application>
  <PresentationFormat>On-screen Show (4:3)</PresentationFormat>
  <Paragraphs>438</Paragraphs>
  <Slides>44</Slides>
  <Notes>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44</vt:i4>
      </vt:variant>
    </vt:vector>
  </HeadingPairs>
  <TitlesOfParts>
    <vt:vector size="56" baseType="lpstr">
      <vt:lpstr>ＭＳ Ｐゴシック</vt:lpstr>
      <vt:lpstr>Arial</vt:lpstr>
      <vt:lpstr>Calibri</vt:lpstr>
      <vt:lpstr>Tahoma</vt:lpstr>
      <vt:lpstr>Times New Roman</vt:lpstr>
      <vt:lpstr>Vrinda</vt:lpstr>
      <vt:lpstr>Wingdings</vt:lpstr>
      <vt:lpstr>Mountain Top</vt:lpstr>
      <vt:lpstr>Ocean</vt:lpstr>
      <vt:lpstr>Default Design</vt:lpstr>
      <vt:lpstr>Office Theme</vt:lpstr>
      <vt:lpstr>1_Office Theme</vt:lpstr>
      <vt:lpstr>PowerPoint Presentation</vt:lpstr>
      <vt:lpstr> What sustains life on earth?  </vt:lpstr>
      <vt:lpstr>PowerPoint Presentation</vt:lpstr>
      <vt:lpstr>PowerPoint Presentation</vt:lpstr>
      <vt:lpstr>Greenhouse Earth</vt:lpstr>
      <vt:lpstr> Ecological Terms </vt:lpstr>
      <vt:lpstr>PowerPoint Presentation</vt:lpstr>
      <vt:lpstr>PowerPoint Presentation</vt:lpstr>
      <vt:lpstr>PowerPoint Presentation</vt:lpstr>
      <vt:lpstr>Major portions of Ecosystems</vt:lpstr>
      <vt:lpstr>Heterotrophs</vt:lpstr>
      <vt:lpstr>Respiration</vt:lpstr>
      <vt:lpstr>Food Webs and Energy Flow in Ecosystems</vt:lpstr>
      <vt:lpstr>PowerPoint Presentation</vt:lpstr>
      <vt:lpstr>Connections:  Food Webs and Energy Flow in Ecosystems</vt:lpstr>
      <vt:lpstr>PowerPoint Presentation</vt:lpstr>
      <vt:lpstr>PowerPoint Presentation</vt:lpstr>
      <vt:lpstr>Ecological Pyramids</vt:lpstr>
      <vt:lpstr>PowerPoint Presentation</vt:lpstr>
      <vt:lpstr>Primary Productivity of Ecosystems</vt:lpstr>
      <vt:lpstr>PowerPoint Presentation</vt:lpstr>
      <vt:lpstr>1)Hydrologic Cycle or Water Cycle</vt:lpstr>
      <vt:lpstr>Hydrologic (Water) Cycle</vt:lpstr>
      <vt:lpstr>Water cycle animation utube </vt:lpstr>
      <vt:lpstr>PowerPoint Presentation</vt:lpstr>
      <vt:lpstr>How do we affect water?  </vt:lpstr>
      <vt:lpstr>2)Carbon Cycle </vt:lpstr>
      <vt:lpstr>PowerPoint Presentation</vt:lpstr>
      <vt:lpstr>Carbon Cycle</vt:lpstr>
      <vt:lpstr>The Carbon Cycle (Terrestrial)</vt:lpstr>
      <vt:lpstr>The Carbon Cycle (Aquatic)</vt:lpstr>
      <vt:lpstr>How do we affect carbon?  </vt:lpstr>
      <vt:lpstr>Nitrogen Cycle </vt:lpstr>
      <vt:lpstr>PowerPoint Presentation</vt:lpstr>
      <vt:lpstr>The Nitrogen Cycle</vt:lpstr>
      <vt:lpstr>How do we affect Nitrogen?</vt:lpstr>
      <vt:lpstr>4) Phosphorus Cycle </vt:lpstr>
      <vt:lpstr>The Phosphorus Cycle</vt:lpstr>
      <vt:lpstr>How do we affect phosphorus? </vt:lpstr>
      <vt:lpstr>Phosphorus cycle</vt:lpstr>
      <vt:lpstr>5) Sulfur cycle </vt:lpstr>
      <vt:lpstr>The Sulfur Cycle</vt:lpstr>
      <vt:lpstr> How do we affect sulfur?  </vt:lpstr>
      <vt:lpstr>Sulfur Cycle</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Thomas Fulciniti</dc:creator>
  <cp:lastModifiedBy>Castellano, Vincent</cp:lastModifiedBy>
  <cp:revision>110</cp:revision>
  <cp:lastPrinted>2013-10-03T13:26:33Z</cp:lastPrinted>
  <dcterms:created xsi:type="dcterms:W3CDTF">2009-10-08T19:55:16Z</dcterms:created>
  <dcterms:modified xsi:type="dcterms:W3CDTF">2019-08-06T19:42:11Z</dcterms:modified>
</cp:coreProperties>
</file>